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3"/>
  </p:notesMasterIdLst>
  <p:sldIdLst>
    <p:sldId id="256" r:id="rId3"/>
    <p:sldId id="257" r:id="rId4"/>
    <p:sldId id="260" r:id="rId5"/>
    <p:sldId id="262" r:id="rId6"/>
    <p:sldId id="263" r:id="rId7"/>
    <p:sldId id="265" r:id="rId8"/>
    <p:sldId id="259" r:id="rId9"/>
    <p:sldId id="266" r:id="rId10"/>
    <p:sldId id="267" r:id="rId11"/>
    <p:sldId id="268" r:id="rId12"/>
    <p:sldId id="269" r:id="rId13"/>
    <p:sldId id="272" r:id="rId14"/>
    <p:sldId id="273" r:id="rId15"/>
    <p:sldId id="271" r:id="rId16"/>
    <p:sldId id="274" r:id="rId17"/>
    <p:sldId id="276" r:id="rId18"/>
    <p:sldId id="278" r:id="rId19"/>
    <p:sldId id="279" r:id="rId20"/>
    <p:sldId id="280" r:id="rId21"/>
    <p:sldId id="270" r:id="rId22"/>
  </p:sldIdLst>
  <p:sldSz cx="9144000" cy="5143500" type="screen16x9"/>
  <p:notesSz cx="6858000" cy="9144000"/>
  <p:embeddedFontLst>
    <p:embeddedFont>
      <p:font typeface="Dosis" panose="020B0604020202020204" charset="0"/>
      <p:regular r:id="rId24"/>
      <p:bold r:id="rId25"/>
    </p:embeddedFont>
    <p:embeddedFont>
      <p:font typeface="Nunito" panose="020B0604020202020204" charset="0"/>
      <p:regular r:id="rId26"/>
      <p:bold r:id="rId27"/>
      <p:italic r:id="rId28"/>
      <p:boldItalic r:id="rId29"/>
    </p:embeddedFont>
    <p:embeddedFont>
      <p:font typeface="Roboto"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9FAB"/>
    <a:srgbClr val="FDC0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82" y="34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7394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66211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4016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2751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112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8458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3399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153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3208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79064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8042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8090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3302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090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0845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3390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https://www.linkedin.com/in/arieskarestu/" TargetMode="External"/><Relationship Id="rId4" Type="http://schemas.openxmlformats.org/officeDocument/2006/relationships/hyperlink" Target="mailto:arieskarestu02@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hyperlink" Target="https://drive.google.com/file/d/1ZKrO7v49SwVKb83IzEj39YAch7NVNFu8/view?usp=sharing"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drive.google.com/file/d/1ZKrO7v49SwVKb83IzEj39YAch7NVNFu8/view?usp=sharing"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Predict Customer Personality to boost marketing campaign by using Machine Learning</a:t>
            </a:r>
            <a:endParaRPr sz="3180" dirty="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Arieska Restu</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arieskarestu02@gmail.com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5"/>
              </a:rPr>
              <a:t>linkedin.com/in/</a:t>
            </a:r>
            <a:r>
              <a:rPr lang="en-US" sz="1200" dirty="0" err="1">
                <a:latin typeface="Dosis"/>
                <a:ea typeface="Dosis"/>
                <a:cs typeface="Dosis"/>
                <a:sym typeface="Dosis"/>
                <a:hlinkClick r:id="rId5"/>
              </a:rPr>
              <a:t>arieskarestu</a:t>
            </a:r>
            <a:endParaRPr lang="en-US" sz="1200" dirty="0">
              <a:latin typeface="Dosis"/>
              <a:ea typeface="Dosis"/>
              <a:cs typeface="Dosis"/>
              <a:sym typeface="Dosis"/>
            </a:endParaRPr>
          </a:p>
        </p:txBody>
      </p:sp>
      <p:pic>
        <p:nvPicPr>
          <p:cNvPr id="101" name="Google Shape;101;p25"/>
          <p:cNvPicPr preferRelativeResize="0"/>
          <p:nvPr/>
        </p:nvPicPr>
        <p:blipFill>
          <a:blip r:embed="rId6"/>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Assistant Lecturer who has experience in the field of Data Science with a background in Informatics. Experienced in Data Analysis, Data Mining, and Machine Learning projects. Also experienced in extracting primary and secondary data, as well as developing and maintaining databases. Able to conduct in-depth data analysis to identify trends that are relevant to companies and clients, and proficient in creating analysis reports. I also have expertise in programming languages and data visualization.</a:t>
            </a:r>
            <a:endParaRPr lang="en-US" sz="279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t>Fact 3: </a:t>
            </a:r>
            <a:r>
              <a:rPr lang="en-US" b="1" dirty="0" err="1"/>
              <a:t>Dewasa</a:t>
            </a:r>
            <a:r>
              <a:rPr lang="en-US" b="1" dirty="0"/>
              <a:t> </a:t>
            </a:r>
            <a:r>
              <a:rPr lang="en-US" b="1" dirty="0" err="1"/>
              <a:t>muda</a:t>
            </a:r>
            <a:r>
              <a:rPr lang="en-US" b="1" dirty="0"/>
              <a:t> adalah kelompok </a:t>
            </a:r>
            <a:r>
              <a:rPr lang="en-US" b="1" dirty="0" err="1"/>
              <a:t>pengeluaran</a:t>
            </a:r>
            <a:r>
              <a:rPr lang="en-US" b="1" dirty="0"/>
              <a:t> </a:t>
            </a:r>
            <a:r>
              <a:rPr lang="en-US" b="1" dirty="0" err="1"/>
              <a:t>tertinggi</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a:solidFill>
                  <a:schemeClr val="dk1"/>
                </a:solidFill>
              </a:rPr>
              <a:t>Dari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304800" indent="-171450">
              <a:lnSpc>
                <a:spcPct val="100000"/>
              </a:lnSpc>
              <a:buClr>
                <a:schemeClr val="dk1"/>
              </a:buClr>
              <a:buSzPts val="1500"/>
            </a:pPr>
            <a:r>
              <a:rPr lang="en-US" sz="1200" dirty="0">
                <a:solidFill>
                  <a:schemeClr val="dk1"/>
                </a:solidFill>
              </a:rPr>
              <a:t>Kelompok </a:t>
            </a:r>
            <a:r>
              <a:rPr lang="en-US" sz="1200" dirty="0" err="1">
                <a:solidFill>
                  <a:schemeClr val="dk1"/>
                </a:solidFill>
              </a:rPr>
              <a:t>umur</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pengeluaran</a:t>
            </a:r>
            <a:r>
              <a:rPr lang="en-US" sz="1200" dirty="0">
                <a:solidFill>
                  <a:schemeClr val="dk1"/>
                </a:solidFill>
              </a:rPr>
              <a:t> </a:t>
            </a:r>
            <a:r>
              <a:rPr lang="en-US" sz="1200" dirty="0" err="1">
                <a:solidFill>
                  <a:schemeClr val="dk1"/>
                </a:solidFill>
              </a:rPr>
              <a:t>tertinggi</a:t>
            </a:r>
            <a:r>
              <a:rPr lang="en-US" sz="1200" dirty="0">
                <a:solidFill>
                  <a:schemeClr val="dk1"/>
                </a:solidFill>
              </a:rPr>
              <a:t>, </a:t>
            </a:r>
            <a:r>
              <a:rPr lang="en-US" sz="1200" dirty="0" err="1">
                <a:solidFill>
                  <a:schemeClr val="dk1"/>
                </a:solidFill>
              </a:rPr>
              <a:t>yakni</a:t>
            </a:r>
            <a:r>
              <a:rPr lang="en-US" sz="1200" dirty="0">
                <a:solidFill>
                  <a:schemeClr val="dk1"/>
                </a:solidFill>
              </a:rPr>
              <a:t> kelompok </a:t>
            </a:r>
            <a:r>
              <a:rPr lang="en-US" sz="1200" dirty="0" err="1">
                <a:solidFill>
                  <a:schemeClr val="dk1"/>
                </a:solidFill>
              </a:rPr>
              <a:t>dewasa</a:t>
            </a:r>
            <a:r>
              <a:rPr lang="en-US" sz="1200" dirty="0">
                <a:solidFill>
                  <a:schemeClr val="dk1"/>
                </a:solidFill>
              </a:rPr>
              <a:t> </a:t>
            </a:r>
            <a:r>
              <a:rPr lang="en-US" sz="1200" dirty="0" err="1">
                <a:solidFill>
                  <a:schemeClr val="dk1"/>
                </a:solidFill>
              </a:rPr>
              <a:t>muda</a:t>
            </a:r>
            <a:r>
              <a:rPr lang="en-US" sz="1200" dirty="0">
                <a:solidFill>
                  <a:schemeClr val="dk1"/>
                </a:solidFill>
              </a:rPr>
              <a:t> bisa menjadi target pasar yang </a:t>
            </a:r>
            <a:r>
              <a:rPr lang="en-US" sz="1200" dirty="0" err="1">
                <a:solidFill>
                  <a:schemeClr val="dk1"/>
                </a:solidFill>
              </a:rPr>
              <a:t>menarik</a:t>
            </a:r>
            <a:r>
              <a:rPr lang="en-US" sz="1200" dirty="0">
                <a:solidFill>
                  <a:schemeClr val="dk1"/>
                </a:solidFill>
              </a:rPr>
              <a:t> untuk </a:t>
            </a:r>
            <a:r>
              <a:rPr lang="en-US" sz="1200" dirty="0" err="1">
                <a:solidFill>
                  <a:schemeClr val="dk1"/>
                </a:solidFill>
              </a:rPr>
              <a:t>kampanye</a:t>
            </a:r>
            <a:r>
              <a:rPr lang="en-US" sz="1200" dirty="0">
                <a:solidFill>
                  <a:schemeClr val="dk1"/>
                </a:solidFill>
              </a:rPr>
              <a:t> </a:t>
            </a:r>
            <a:r>
              <a:rPr lang="en-US" sz="1200" dirty="0" err="1">
                <a:solidFill>
                  <a:schemeClr val="dk1"/>
                </a:solidFill>
              </a:rPr>
              <a:t>pemasaran</a:t>
            </a:r>
            <a:r>
              <a:rPr lang="en-US" sz="1200" dirty="0">
                <a:solidFill>
                  <a:schemeClr val="dk1"/>
                </a:solidFill>
              </a:rPr>
              <a:t> yang </a:t>
            </a:r>
            <a:r>
              <a:rPr lang="en-US" sz="1200" dirty="0" err="1">
                <a:solidFill>
                  <a:schemeClr val="dk1"/>
                </a:solidFill>
              </a:rPr>
              <a:t>difokuskan</a:t>
            </a:r>
            <a:r>
              <a:rPr lang="en-US" sz="1200" dirty="0">
                <a:solidFill>
                  <a:schemeClr val="dk1"/>
                </a:solidFill>
              </a:rPr>
              <a:t> pada </a:t>
            </a:r>
            <a:r>
              <a:rPr lang="en-US" sz="1200" dirty="0" err="1">
                <a:solidFill>
                  <a:schemeClr val="dk1"/>
                </a:solidFill>
              </a:rPr>
              <a:t>produk</a:t>
            </a:r>
            <a:r>
              <a:rPr lang="en-US" sz="1200" dirty="0">
                <a:solidFill>
                  <a:schemeClr val="dk1"/>
                </a:solidFill>
              </a:rPr>
              <a:t> </a:t>
            </a:r>
            <a:r>
              <a:rPr lang="en-US" sz="1200" err="1">
                <a:solidFill>
                  <a:schemeClr val="dk1"/>
                </a:solidFill>
              </a:rPr>
              <a:t>atau</a:t>
            </a:r>
            <a:r>
              <a:rPr lang="en-US" sz="1200">
                <a:solidFill>
                  <a:schemeClr val="dk1"/>
                </a:solidFill>
              </a:rPr>
              <a:t> layanan </a:t>
            </a:r>
            <a:r>
              <a:rPr lang="en-US" sz="1200" dirty="0">
                <a:solidFill>
                  <a:schemeClr val="dk1"/>
                </a:solidFill>
              </a:rPr>
              <a:t>premium.</a:t>
            </a:r>
          </a:p>
          <a:p>
            <a:pPr marL="304800" indent="-171450">
              <a:lnSpc>
                <a:spcPct val="100000"/>
              </a:lnSpc>
              <a:buClr>
                <a:schemeClr val="dk1"/>
              </a:buClr>
              <a:buSzPts val="1500"/>
            </a:pPr>
            <a:endParaRPr lang="en-US" sz="1200" dirty="0">
              <a:solidFill>
                <a:schemeClr val="dk1"/>
              </a:solidFill>
            </a:endParaRPr>
          </a:p>
          <a:p>
            <a:pPr marL="304800" indent="-171450">
              <a:lnSpc>
                <a:spcPct val="100000"/>
              </a:lnSpc>
              <a:buClr>
                <a:schemeClr val="dk1"/>
              </a:buClr>
              <a:buSzPts val="1500"/>
            </a:pPr>
            <a:r>
              <a:rPr lang="en-US" sz="1200" dirty="0" err="1">
                <a:solidFill>
                  <a:schemeClr val="dk1"/>
                </a:solidFill>
              </a:rPr>
              <a:t>Preferensi</a:t>
            </a:r>
            <a:r>
              <a:rPr lang="en-US" sz="1200" dirty="0">
                <a:solidFill>
                  <a:schemeClr val="dk1"/>
                </a:solidFill>
              </a:rPr>
              <a:t> </a:t>
            </a:r>
            <a:r>
              <a:rPr lang="en-US" sz="1200" dirty="0" err="1">
                <a:solidFill>
                  <a:schemeClr val="dk1"/>
                </a:solidFill>
              </a:rPr>
              <a:t>belanja</a:t>
            </a:r>
            <a:r>
              <a:rPr lang="en-US" sz="1200" dirty="0">
                <a:solidFill>
                  <a:schemeClr val="dk1"/>
                </a:solidFill>
              </a:rPr>
              <a:t> </a:t>
            </a:r>
            <a:r>
              <a:rPr lang="en-US" sz="1200" dirty="0" err="1">
                <a:solidFill>
                  <a:schemeClr val="dk1"/>
                </a:solidFill>
              </a:rPr>
              <a:t>berdasarkan</a:t>
            </a:r>
            <a:r>
              <a:rPr lang="en-US" sz="1200" dirty="0">
                <a:solidFill>
                  <a:schemeClr val="dk1"/>
                </a:solidFill>
              </a:rPr>
              <a:t> kelompok </a:t>
            </a:r>
            <a:r>
              <a:rPr lang="en-US" sz="1200" dirty="0" err="1">
                <a:solidFill>
                  <a:schemeClr val="dk1"/>
                </a:solidFill>
              </a:rPr>
              <a:t>umur</a:t>
            </a:r>
            <a:r>
              <a:rPr lang="en-US" sz="1200" dirty="0">
                <a:solidFill>
                  <a:schemeClr val="dk1"/>
                </a:solidFill>
              </a:rPr>
              <a:t>, </a:t>
            </a:r>
            <a:r>
              <a:rPr lang="en-US" sz="1200" dirty="0" err="1">
                <a:solidFill>
                  <a:schemeClr val="dk1"/>
                </a:solidFill>
              </a:rPr>
              <a:t>hal</a:t>
            </a:r>
            <a:r>
              <a:rPr lang="en-US" sz="1200" dirty="0">
                <a:solidFill>
                  <a:schemeClr val="dk1"/>
                </a:solidFill>
              </a:rPr>
              <a:t> ini bisa </a:t>
            </a:r>
            <a:r>
              <a:rPr lang="en-US" sz="1200" dirty="0" err="1">
                <a:solidFill>
                  <a:schemeClr val="dk1"/>
                </a:solidFill>
              </a:rPr>
              <a:t>menunjukkan</a:t>
            </a:r>
            <a:r>
              <a:rPr lang="en-US" sz="1200" dirty="0">
                <a:solidFill>
                  <a:schemeClr val="dk1"/>
                </a:solidFill>
              </a:rPr>
              <a:t> </a:t>
            </a:r>
            <a:r>
              <a:rPr lang="en-US" sz="1200" dirty="0" err="1">
                <a:solidFill>
                  <a:schemeClr val="dk1"/>
                </a:solidFill>
              </a:rPr>
              <a:t>preferensi</a:t>
            </a:r>
            <a:r>
              <a:rPr lang="en-US" sz="1200" dirty="0">
                <a:solidFill>
                  <a:schemeClr val="dk1"/>
                </a:solidFill>
              </a:rPr>
              <a:t> </a:t>
            </a:r>
            <a:r>
              <a:rPr lang="en-US" sz="1200" dirty="0" err="1">
                <a:solidFill>
                  <a:schemeClr val="dk1"/>
                </a:solidFill>
              </a:rPr>
              <a:t>belanja</a:t>
            </a:r>
            <a:r>
              <a:rPr lang="en-US" sz="1200" dirty="0">
                <a:solidFill>
                  <a:schemeClr val="dk1"/>
                </a:solidFill>
              </a:rPr>
              <a:t> yang </a:t>
            </a:r>
            <a:r>
              <a:rPr lang="en-US" sz="1200" dirty="0" err="1">
                <a:solidFill>
                  <a:schemeClr val="dk1"/>
                </a:solidFill>
              </a:rPr>
              <a:t>berbeda</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memahami</a:t>
            </a:r>
            <a:r>
              <a:rPr lang="en-US" sz="1200" dirty="0">
                <a:solidFill>
                  <a:schemeClr val="dk1"/>
                </a:solidFill>
              </a:rPr>
              <a:t> </a:t>
            </a:r>
            <a:r>
              <a:rPr lang="en-US" sz="1200" dirty="0" err="1">
                <a:solidFill>
                  <a:schemeClr val="dk1"/>
                </a:solidFill>
              </a:rPr>
              <a:t>preferensi</a:t>
            </a:r>
            <a:r>
              <a:rPr lang="en-US" sz="1200" dirty="0">
                <a:solidFill>
                  <a:schemeClr val="dk1"/>
                </a:solidFill>
              </a:rPr>
              <a:t> ini bisa </a:t>
            </a:r>
            <a:r>
              <a:rPr lang="en-US" sz="1200" dirty="0" err="1">
                <a:solidFill>
                  <a:schemeClr val="dk1"/>
                </a:solidFill>
              </a:rPr>
              <a:t>membantu</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menyesuaikan</a:t>
            </a:r>
            <a:r>
              <a:rPr lang="en-US" sz="1200" dirty="0">
                <a:solidFill>
                  <a:schemeClr val="dk1"/>
                </a:solidFill>
              </a:rPr>
              <a:t> </a:t>
            </a:r>
            <a:r>
              <a:rPr lang="en-US" sz="1200" dirty="0" err="1">
                <a:solidFill>
                  <a:schemeClr val="dk1"/>
                </a:solidFill>
              </a:rPr>
              <a:t>penawaran</a:t>
            </a:r>
            <a:r>
              <a:rPr lang="en-US" sz="1200" dirty="0">
                <a:solidFill>
                  <a:schemeClr val="dk1"/>
                </a:solidFill>
              </a:rPr>
              <a:t> </a:t>
            </a:r>
            <a:r>
              <a:rPr lang="en-US" sz="1200" dirty="0" err="1">
                <a:solidFill>
                  <a:schemeClr val="dk1"/>
                </a:solidFill>
              </a:rPr>
              <a:t>produk</a:t>
            </a:r>
            <a:r>
              <a:rPr lang="en-US" sz="1200" dirty="0">
                <a:solidFill>
                  <a:schemeClr val="dk1"/>
                </a:solidFill>
              </a:rPr>
              <a:t> </a:t>
            </a:r>
            <a:r>
              <a:rPr lang="en-US" sz="1200" dirty="0" err="1">
                <a:solidFill>
                  <a:schemeClr val="dk1"/>
                </a:solidFill>
              </a:rPr>
              <a:t>mereka</a:t>
            </a:r>
            <a:r>
              <a:rPr lang="en-US" sz="1200" dirty="0">
                <a:solidFill>
                  <a:schemeClr val="dk1"/>
                </a:solidFill>
              </a:rPr>
              <a:t>.</a:t>
            </a:r>
          </a:p>
          <a:p>
            <a:pPr marL="304800" indent="-171450">
              <a:lnSpc>
                <a:spcPct val="100000"/>
              </a:lnSpc>
              <a:buClr>
                <a:schemeClr val="dk1"/>
              </a:buClr>
              <a:buSzPts val="1500"/>
            </a:pPr>
            <a:endParaRPr lang="en-US" sz="1200" dirty="0">
              <a:solidFill>
                <a:schemeClr val="dk1"/>
              </a:solidFill>
            </a:endParaRPr>
          </a:p>
          <a:p>
            <a:pPr marL="304800" indent="-171450">
              <a:lnSpc>
                <a:spcPct val="100000"/>
              </a:lnSpc>
              <a:buClr>
                <a:schemeClr val="dk1"/>
              </a:buClr>
              <a:buSzPts val="1500"/>
            </a:pPr>
            <a:r>
              <a:rPr lang="en-US" sz="1200" dirty="0" err="1">
                <a:solidFill>
                  <a:schemeClr val="dk1"/>
                </a:solidFill>
              </a:rPr>
              <a:t>Analisis</a:t>
            </a:r>
            <a:r>
              <a:rPr lang="en-US" sz="1200" dirty="0">
                <a:solidFill>
                  <a:schemeClr val="dk1"/>
                </a:solidFill>
              </a:rPr>
              <a:t> outlier untuk </a:t>
            </a:r>
            <a:r>
              <a:rPr lang="en-US" sz="1200" dirty="0" err="1">
                <a:solidFill>
                  <a:schemeClr val="dk1"/>
                </a:solidFill>
              </a:rPr>
              <a:t>strategi</a:t>
            </a:r>
            <a:r>
              <a:rPr lang="en-US" sz="1200" dirty="0">
                <a:solidFill>
                  <a:schemeClr val="dk1"/>
                </a:solidFill>
              </a:rPr>
              <a:t> </a:t>
            </a:r>
            <a:r>
              <a:rPr lang="en-US" sz="1200" dirty="0" err="1">
                <a:solidFill>
                  <a:schemeClr val="dk1"/>
                </a:solidFill>
              </a:rPr>
              <a:t>khusus</a:t>
            </a:r>
            <a:r>
              <a:rPr lang="en-US" sz="1200" dirty="0">
                <a:solidFill>
                  <a:schemeClr val="dk1"/>
                </a:solidFill>
              </a:rPr>
              <a:t>, </a:t>
            </a:r>
            <a:r>
              <a:rPr lang="en-US" sz="1200" dirty="0" err="1">
                <a:solidFill>
                  <a:schemeClr val="dk1"/>
                </a:solidFill>
              </a:rPr>
              <a:t>pelanggan</a:t>
            </a:r>
            <a:r>
              <a:rPr lang="en-US" sz="1200" dirty="0">
                <a:solidFill>
                  <a:schemeClr val="dk1"/>
                </a:solidFill>
              </a:rPr>
              <a:t> yang </a:t>
            </a:r>
            <a:r>
              <a:rPr lang="en-US" sz="1200" dirty="0" err="1">
                <a:solidFill>
                  <a:schemeClr val="dk1"/>
                </a:solidFill>
              </a:rPr>
              <a:t>termasuk</a:t>
            </a:r>
            <a:r>
              <a:rPr lang="en-US" sz="1200" dirty="0">
                <a:solidFill>
                  <a:schemeClr val="dk1"/>
                </a:solidFill>
              </a:rPr>
              <a:t> outliers mungkin merupakan high spenders yang bisa </a:t>
            </a:r>
            <a:r>
              <a:rPr lang="en-US" sz="1200" dirty="0" err="1">
                <a:solidFill>
                  <a:schemeClr val="dk1"/>
                </a:solidFill>
              </a:rPr>
              <a:t>diberikan</a:t>
            </a:r>
            <a:r>
              <a:rPr lang="en-US" sz="1200" dirty="0">
                <a:solidFill>
                  <a:schemeClr val="dk1"/>
                </a:solidFill>
              </a:rPr>
              <a:t> </a:t>
            </a:r>
            <a:r>
              <a:rPr lang="en-US" sz="1200" dirty="0" err="1">
                <a:solidFill>
                  <a:schemeClr val="dk1"/>
                </a:solidFill>
              </a:rPr>
              <a:t>penawaran</a:t>
            </a:r>
            <a:r>
              <a:rPr lang="en-US" sz="1200" dirty="0">
                <a:solidFill>
                  <a:schemeClr val="dk1"/>
                </a:solidFill>
              </a:rPr>
              <a:t> </a:t>
            </a:r>
            <a:r>
              <a:rPr lang="en-US" sz="1200" dirty="0" err="1">
                <a:solidFill>
                  <a:schemeClr val="dk1"/>
                </a:solidFill>
              </a:rPr>
              <a:t>khusus</a:t>
            </a:r>
            <a:r>
              <a:rPr lang="en-US" sz="1200" dirty="0">
                <a:solidFill>
                  <a:schemeClr val="dk1"/>
                </a:solidFill>
              </a:rPr>
              <a:t> </a:t>
            </a:r>
            <a:r>
              <a:rPr lang="en-US" sz="1200" err="1">
                <a:solidFill>
                  <a:schemeClr val="dk1"/>
                </a:solidFill>
              </a:rPr>
              <a:t>atau</a:t>
            </a:r>
            <a:r>
              <a:rPr lang="en-US" sz="1200">
                <a:solidFill>
                  <a:schemeClr val="dk1"/>
                </a:solidFill>
              </a:rPr>
              <a:t> layanan </a:t>
            </a:r>
            <a:r>
              <a:rPr lang="en-US" sz="1200" dirty="0">
                <a:solidFill>
                  <a:schemeClr val="dk1"/>
                </a:solidFill>
              </a:rPr>
              <a:t>premium untuk </a:t>
            </a:r>
            <a:r>
              <a:rPr lang="en-US" sz="1200" dirty="0" err="1">
                <a:solidFill>
                  <a:schemeClr val="dk1"/>
                </a:solidFill>
              </a:rPr>
              <a:t>meningkatkan</a:t>
            </a:r>
            <a:r>
              <a:rPr lang="en-US" sz="1200" dirty="0">
                <a:solidFill>
                  <a:schemeClr val="dk1"/>
                </a:solidFill>
              </a:rPr>
              <a:t> </a:t>
            </a:r>
            <a:r>
              <a:rPr lang="en-US" sz="1200" dirty="0" err="1">
                <a:solidFill>
                  <a:schemeClr val="dk1"/>
                </a:solidFill>
              </a:rPr>
              <a:t>loyalitas</a:t>
            </a:r>
            <a:r>
              <a:rPr lang="en-US" sz="1200" dirty="0">
                <a:solidFill>
                  <a:schemeClr val="dk1"/>
                </a:solidFill>
              </a:rPr>
              <a:t>. Di </a:t>
            </a:r>
            <a:r>
              <a:rPr lang="en-US" sz="1200" dirty="0" err="1">
                <a:solidFill>
                  <a:schemeClr val="dk1"/>
                </a:solidFill>
              </a:rPr>
              <a:t>sisi</a:t>
            </a:r>
            <a:r>
              <a:rPr lang="en-US" sz="1200" dirty="0">
                <a:solidFill>
                  <a:schemeClr val="dk1"/>
                </a:solidFill>
              </a:rPr>
              <a:t> lain, outliers </a:t>
            </a:r>
            <a:r>
              <a:rPr lang="en-US" sz="1200" dirty="0" err="1">
                <a:solidFill>
                  <a:schemeClr val="dk1"/>
                </a:solidFill>
              </a:rPr>
              <a:t>dengan</a:t>
            </a:r>
            <a:r>
              <a:rPr lang="en-US" sz="1200" dirty="0">
                <a:solidFill>
                  <a:schemeClr val="dk1"/>
                </a:solidFill>
              </a:rPr>
              <a:t> </a:t>
            </a:r>
            <a:r>
              <a:rPr lang="en-US" sz="1200" dirty="0" err="1">
                <a:solidFill>
                  <a:schemeClr val="dk1"/>
                </a:solidFill>
              </a:rPr>
              <a:t>pengeluaran</a:t>
            </a:r>
            <a:r>
              <a:rPr lang="en-US" sz="1200" dirty="0">
                <a:solidFill>
                  <a:schemeClr val="dk1"/>
                </a:solidFill>
              </a:rPr>
              <a:t> </a:t>
            </a:r>
            <a:r>
              <a:rPr lang="en-US" sz="1200" dirty="0" err="1">
                <a:solidFill>
                  <a:schemeClr val="dk1"/>
                </a:solidFill>
              </a:rPr>
              <a:t>sangat</a:t>
            </a:r>
            <a:r>
              <a:rPr lang="en-US" sz="1200" dirty="0">
                <a:solidFill>
                  <a:schemeClr val="dk1"/>
                </a:solidFill>
              </a:rPr>
              <a:t> </a:t>
            </a:r>
            <a:r>
              <a:rPr lang="en-US" sz="1200" dirty="0" err="1">
                <a:solidFill>
                  <a:schemeClr val="dk1"/>
                </a:solidFill>
              </a:rPr>
              <a:t>rendah</a:t>
            </a:r>
            <a:r>
              <a:rPr lang="en-US" sz="1200" dirty="0">
                <a:solidFill>
                  <a:schemeClr val="dk1"/>
                </a:solidFill>
              </a:rPr>
              <a:t> juga dapat </a:t>
            </a:r>
            <a:r>
              <a:rPr lang="en-US" sz="1200" dirty="0" err="1">
                <a:solidFill>
                  <a:schemeClr val="dk1"/>
                </a:solidFill>
              </a:rPr>
              <a:t>dianalisis</a:t>
            </a:r>
            <a:r>
              <a:rPr lang="en-US" sz="1200" dirty="0">
                <a:solidFill>
                  <a:schemeClr val="dk1"/>
                </a:solidFill>
              </a:rPr>
              <a:t> untuk </a:t>
            </a:r>
            <a:r>
              <a:rPr lang="en-US" sz="1200" dirty="0" err="1">
                <a:solidFill>
                  <a:schemeClr val="dk1"/>
                </a:solidFill>
              </a:rPr>
              <a:t>memahami</a:t>
            </a:r>
            <a:r>
              <a:rPr lang="en-US" sz="1200" dirty="0">
                <a:solidFill>
                  <a:schemeClr val="dk1"/>
                </a:solidFill>
              </a:rPr>
              <a:t> </a:t>
            </a:r>
            <a:r>
              <a:rPr lang="en-US" sz="1200" dirty="0" err="1">
                <a:solidFill>
                  <a:schemeClr val="dk1"/>
                </a:solidFill>
              </a:rPr>
              <a:t>hambatan</a:t>
            </a:r>
            <a:r>
              <a:rPr lang="en-US" sz="1200" dirty="0">
                <a:solidFill>
                  <a:schemeClr val="dk1"/>
                </a:solidFill>
              </a:rPr>
              <a:t> </a:t>
            </a:r>
            <a:r>
              <a:rPr lang="en-US" sz="1200" dirty="0" err="1">
                <a:solidFill>
                  <a:schemeClr val="dk1"/>
                </a:solidFill>
              </a:rPr>
              <a:t>pengeluaran</a:t>
            </a:r>
            <a:r>
              <a:rPr lang="en-US" sz="1200" dirty="0">
                <a:solidFill>
                  <a:schemeClr val="dk1"/>
                </a:solidFill>
              </a:rPr>
              <a:t> </a:t>
            </a:r>
            <a:r>
              <a:rPr lang="en-US" sz="1200" dirty="0" err="1">
                <a:solidFill>
                  <a:schemeClr val="dk1"/>
                </a:solidFill>
              </a:rPr>
              <a:t>mereka</a:t>
            </a:r>
            <a:r>
              <a:rPr lang="en-US" sz="1200" dirty="0">
                <a:solidFill>
                  <a:schemeClr val="dk1"/>
                </a:solidFill>
              </a:rPr>
              <a:t> dan mengembangkan </a:t>
            </a:r>
            <a:r>
              <a:rPr lang="en-US" sz="1200" dirty="0" err="1">
                <a:solidFill>
                  <a:schemeClr val="dk1"/>
                </a:solidFill>
              </a:rPr>
              <a:t>strategi</a:t>
            </a:r>
            <a:r>
              <a:rPr lang="en-US" sz="1200" dirty="0">
                <a:solidFill>
                  <a:schemeClr val="dk1"/>
                </a:solidFill>
              </a:rPr>
              <a:t> untuk </a:t>
            </a:r>
            <a:r>
              <a:rPr lang="en-US" sz="1200" dirty="0" err="1">
                <a:solidFill>
                  <a:schemeClr val="dk1"/>
                </a:solidFill>
              </a:rPr>
              <a:t>mengatasi</a:t>
            </a:r>
            <a:r>
              <a:rPr lang="en-US" sz="1200" dirty="0">
                <a:solidFill>
                  <a:schemeClr val="dk1"/>
                </a:solidFill>
              </a:rPr>
              <a:t> </a:t>
            </a:r>
            <a:r>
              <a:rPr lang="en-US" sz="1200" dirty="0" err="1">
                <a:solidFill>
                  <a:schemeClr val="dk1"/>
                </a:solidFill>
              </a:rPr>
              <a:t>hal</a:t>
            </a:r>
            <a:r>
              <a:rPr lang="en-US" sz="1200" dirty="0">
                <a:solidFill>
                  <a:schemeClr val="dk1"/>
                </a:solidFill>
              </a:rPr>
              <a:t> ini.</a:t>
            </a:r>
          </a:p>
        </p:txBody>
      </p:sp>
      <p:pic>
        <p:nvPicPr>
          <p:cNvPr id="4" name="Picture 3">
            <a:extLst>
              <a:ext uri="{FF2B5EF4-FFF2-40B4-BE49-F238E27FC236}">
                <a16:creationId xmlns:a16="http://schemas.microsoft.com/office/drawing/2014/main" id="{29E64AAA-24FF-4628-9F8B-AB34A54C5CA8}"/>
              </a:ext>
            </a:extLst>
          </p:cNvPr>
          <p:cNvPicPr>
            <a:picLocks noChangeAspect="1"/>
          </p:cNvPicPr>
          <p:nvPr/>
        </p:nvPicPr>
        <p:blipFill>
          <a:blip r:embed="rId3"/>
          <a:stretch>
            <a:fillRect/>
          </a:stretch>
        </p:blipFill>
        <p:spPr>
          <a:xfrm>
            <a:off x="2988065" y="678631"/>
            <a:ext cx="3167869" cy="2048256"/>
          </a:xfrm>
          <a:prstGeom prst="rect">
            <a:avLst/>
          </a:prstGeom>
          <a:ln w="19050">
            <a:solidFill>
              <a:srgbClr val="019FAB"/>
            </a:solidFill>
          </a:ln>
        </p:spPr>
      </p:pic>
    </p:spTree>
    <p:extLst>
      <p:ext uri="{BB962C8B-B14F-4D97-AF65-F5344CB8AC3E}">
        <p14:creationId xmlns:p14="http://schemas.microsoft.com/office/powerpoint/2010/main" val="3506535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t>Fact 3: </a:t>
            </a:r>
            <a:r>
              <a:rPr lang="en-US" b="1" dirty="0" err="1"/>
              <a:t>Dewasa</a:t>
            </a:r>
            <a:r>
              <a:rPr lang="en-US" b="1" dirty="0"/>
              <a:t> </a:t>
            </a:r>
            <a:r>
              <a:rPr lang="en-US" b="1" dirty="0" err="1"/>
              <a:t>muda</a:t>
            </a:r>
            <a:r>
              <a:rPr lang="en-US" b="1" dirty="0"/>
              <a:t> adalah kelompok total </a:t>
            </a:r>
            <a:r>
              <a:rPr lang="en-US" b="1" dirty="0" err="1"/>
              <a:t>transaksi</a:t>
            </a:r>
            <a:r>
              <a:rPr lang="en-US" b="1" dirty="0"/>
              <a:t> </a:t>
            </a:r>
            <a:r>
              <a:rPr lang="en-US" b="1" dirty="0" err="1"/>
              <a:t>tertinggi</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194074"/>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100" dirty="0">
                <a:solidFill>
                  <a:schemeClr val="dk1"/>
                </a:solidFill>
              </a:rPr>
              <a:t>Dari </a:t>
            </a:r>
            <a:r>
              <a:rPr lang="en-US" sz="1100" dirty="0" err="1">
                <a:solidFill>
                  <a:schemeClr val="dk1"/>
                </a:solidFill>
              </a:rPr>
              <a:t>grafik</a:t>
            </a:r>
            <a:r>
              <a:rPr lang="en-US" sz="1100" dirty="0">
                <a:solidFill>
                  <a:schemeClr val="dk1"/>
                </a:solidFill>
              </a:rPr>
              <a:t> </a:t>
            </a:r>
            <a:r>
              <a:rPr lang="en-US" sz="1100" dirty="0" err="1">
                <a:solidFill>
                  <a:schemeClr val="dk1"/>
                </a:solidFill>
              </a:rPr>
              <a:t>tersebut</a:t>
            </a:r>
            <a:r>
              <a:rPr lang="en-US" sz="1100" dirty="0">
                <a:solidFill>
                  <a:schemeClr val="dk1"/>
                </a:solidFill>
              </a:rPr>
              <a:t>, dapat </a:t>
            </a:r>
            <a:r>
              <a:rPr lang="en-US" sz="1100" dirty="0" err="1">
                <a:solidFill>
                  <a:schemeClr val="dk1"/>
                </a:solidFill>
              </a:rPr>
              <a:t>diambil</a:t>
            </a:r>
            <a:r>
              <a:rPr lang="en-US" sz="1100" dirty="0">
                <a:solidFill>
                  <a:schemeClr val="dk1"/>
                </a:solidFill>
              </a:rPr>
              <a:t> beberapa insight </a:t>
            </a:r>
            <a:r>
              <a:rPr lang="en-US" sz="1100" dirty="0" err="1">
                <a:solidFill>
                  <a:schemeClr val="dk1"/>
                </a:solidFill>
              </a:rPr>
              <a:t>yaitu</a:t>
            </a:r>
            <a:r>
              <a:rPr lang="en-US" sz="1100" dirty="0">
                <a:solidFill>
                  <a:schemeClr val="dk1"/>
                </a:solidFill>
              </a:rPr>
              <a:t> sebagai berikut.</a:t>
            </a:r>
          </a:p>
          <a:p>
            <a:pPr marL="133350" indent="0">
              <a:lnSpc>
                <a:spcPct val="100000"/>
              </a:lnSpc>
              <a:buClr>
                <a:schemeClr val="dk1"/>
              </a:buClr>
              <a:buSzPts val="1500"/>
              <a:buNone/>
            </a:pPr>
            <a:endParaRPr lang="en-US" sz="1100" dirty="0">
              <a:solidFill>
                <a:schemeClr val="dk1"/>
              </a:solidFill>
            </a:endParaRPr>
          </a:p>
          <a:p>
            <a:pPr marL="304800" indent="-171450">
              <a:lnSpc>
                <a:spcPct val="100000"/>
              </a:lnSpc>
              <a:buClr>
                <a:schemeClr val="dk1"/>
              </a:buClr>
              <a:buSzPts val="1500"/>
            </a:pPr>
            <a:r>
              <a:rPr lang="en-US" sz="1100" dirty="0">
                <a:solidFill>
                  <a:schemeClr val="dk1"/>
                </a:solidFill>
              </a:rPr>
              <a:t>Kelompok </a:t>
            </a:r>
            <a:r>
              <a:rPr lang="en-US" sz="1100" dirty="0" err="1">
                <a:solidFill>
                  <a:schemeClr val="dk1"/>
                </a:solidFill>
              </a:rPr>
              <a:t>umur</a:t>
            </a:r>
            <a:r>
              <a:rPr lang="en-US" sz="1100" dirty="0">
                <a:solidFill>
                  <a:schemeClr val="dk1"/>
                </a:solidFill>
              </a:rPr>
              <a:t> </a:t>
            </a:r>
            <a:r>
              <a:rPr lang="en-US" sz="1100" dirty="0" err="1">
                <a:solidFill>
                  <a:schemeClr val="dk1"/>
                </a:solidFill>
              </a:rPr>
              <a:t>dengan</a:t>
            </a:r>
            <a:r>
              <a:rPr lang="en-US" sz="1100" dirty="0">
                <a:solidFill>
                  <a:schemeClr val="dk1"/>
                </a:solidFill>
              </a:rPr>
              <a:t> </a:t>
            </a:r>
            <a:r>
              <a:rPr lang="en-US" sz="1100" dirty="0" err="1">
                <a:solidFill>
                  <a:schemeClr val="dk1"/>
                </a:solidFill>
              </a:rPr>
              <a:t>aktivitas</a:t>
            </a:r>
            <a:r>
              <a:rPr lang="en-US" sz="1100" dirty="0">
                <a:solidFill>
                  <a:schemeClr val="dk1"/>
                </a:solidFill>
              </a:rPr>
              <a:t> </a:t>
            </a:r>
            <a:r>
              <a:rPr lang="en-US" sz="1100" dirty="0" err="1">
                <a:solidFill>
                  <a:schemeClr val="dk1"/>
                </a:solidFill>
              </a:rPr>
              <a:t>transaksi</a:t>
            </a:r>
            <a:r>
              <a:rPr lang="en-US" sz="1100" dirty="0">
                <a:solidFill>
                  <a:schemeClr val="dk1"/>
                </a:solidFill>
              </a:rPr>
              <a:t> </a:t>
            </a:r>
            <a:r>
              <a:rPr lang="en-US" sz="1100" dirty="0" err="1">
                <a:solidFill>
                  <a:schemeClr val="dk1"/>
                </a:solidFill>
              </a:rPr>
              <a:t>tertinggi</a:t>
            </a:r>
            <a:r>
              <a:rPr lang="en-US" sz="1100" dirty="0">
                <a:solidFill>
                  <a:schemeClr val="dk1"/>
                </a:solidFill>
              </a:rPr>
              <a:t>, </a:t>
            </a:r>
            <a:r>
              <a:rPr lang="en-US" sz="1100" dirty="0" err="1">
                <a:solidFill>
                  <a:schemeClr val="dk1"/>
                </a:solidFill>
              </a:rPr>
              <a:t>yakni</a:t>
            </a:r>
            <a:r>
              <a:rPr lang="en-US" sz="1100" dirty="0">
                <a:solidFill>
                  <a:schemeClr val="dk1"/>
                </a:solidFill>
              </a:rPr>
              <a:t> kelompok </a:t>
            </a:r>
            <a:r>
              <a:rPr lang="en-US" sz="1100" dirty="0" err="1">
                <a:solidFill>
                  <a:schemeClr val="dk1"/>
                </a:solidFill>
              </a:rPr>
              <a:t>dewasa</a:t>
            </a:r>
            <a:r>
              <a:rPr lang="en-US" sz="1100" dirty="0">
                <a:solidFill>
                  <a:schemeClr val="dk1"/>
                </a:solidFill>
              </a:rPr>
              <a:t> </a:t>
            </a:r>
            <a:r>
              <a:rPr lang="en-US" sz="1100" dirty="0" err="1">
                <a:solidFill>
                  <a:schemeClr val="dk1"/>
                </a:solidFill>
              </a:rPr>
              <a:t>muda</a:t>
            </a:r>
            <a:r>
              <a:rPr lang="en-US" sz="1100" dirty="0">
                <a:solidFill>
                  <a:schemeClr val="dk1"/>
                </a:solidFill>
              </a:rPr>
              <a:t> dimana kelompok ini lebih </a:t>
            </a:r>
            <a:r>
              <a:rPr lang="en-US" sz="1100" dirty="0" err="1">
                <a:solidFill>
                  <a:schemeClr val="dk1"/>
                </a:solidFill>
              </a:rPr>
              <a:t>aktif</a:t>
            </a:r>
            <a:r>
              <a:rPr lang="en-US" sz="1100" dirty="0">
                <a:solidFill>
                  <a:schemeClr val="dk1"/>
                </a:solidFill>
              </a:rPr>
              <a:t> </a:t>
            </a:r>
            <a:r>
              <a:rPr lang="en-US" sz="1100" dirty="0" err="1">
                <a:solidFill>
                  <a:schemeClr val="dk1"/>
                </a:solidFill>
              </a:rPr>
              <a:t>berbelanja</a:t>
            </a:r>
            <a:r>
              <a:rPr lang="en-US" sz="1100" dirty="0">
                <a:solidFill>
                  <a:schemeClr val="dk1"/>
                </a:solidFill>
              </a:rPr>
              <a:t>. Perusahaan dapat </a:t>
            </a:r>
            <a:r>
              <a:rPr lang="en-US" sz="1100" dirty="0" err="1">
                <a:solidFill>
                  <a:schemeClr val="dk1"/>
                </a:solidFill>
              </a:rPr>
              <a:t>memfokuskan</a:t>
            </a:r>
            <a:r>
              <a:rPr lang="en-US" sz="1100" dirty="0">
                <a:solidFill>
                  <a:schemeClr val="dk1"/>
                </a:solidFill>
              </a:rPr>
              <a:t> </a:t>
            </a:r>
            <a:r>
              <a:rPr lang="en-US" sz="1100" dirty="0" err="1">
                <a:solidFill>
                  <a:schemeClr val="dk1"/>
                </a:solidFill>
              </a:rPr>
              <a:t>upaya</a:t>
            </a:r>
            <a:r>
              <a:rPr lang="en-US" sz="1100" dirty="0">
                <a:solidFill>
                  <a:schemeClr val="dk1"/>
                </a:solidFill>
              </a:rPr>
              <a:t> </a:t>
            </a:r>
            <a:r>
              <a:rPr lang="en-US" sz="1100" dirty="0" err="1">
                <a:solidFill>
                  <a:schemeClr val="dk1"/>
                </a:solidFill>
              </a:rPr>
              <a:t>pemasaran</a:t>
            </a:r>
            <a:r>
              <a:rPr lang="en-US" sz="1100" dirty="0">
                <a:solidFill>
                  <a:schemeClr val="dk1"/>
                </a:solidFill>
              </a:rPr>
              <a:t> </a:t>
            </a:r>
            <a:r>
              <a:rPr lang="en-US" sz="1100" dirty="0" err="1">
                <a:solidFill>
                  <a:schemeClr val="dk1"/>
                </a:solidFill>
              </a:rPr>
              <a:t>mereka</a:t>
            </a:r>
            <a:r>
              <a:rPr lang="en-US" sz="1100" dirty="0">
                <a:solidFill>
                  <a:schemeClr val="dk1"/>
                </a:solidFill>
              </a:rPr>
              <a:t> untuk </a:t>
            </a:r>
            <a:r>
              <a:rPr lang="en-US" sz="1100" dirty="0" err="1">
                <a:solidFill>
                  <a:schemeClr val="dk1"/>
                </a:solidFill>
              </a:rPr>
              <a:t>meningkatkan</a:t>
            </a:r>
            <a:r>
              <a:rPr lang="en-US" sz="1100" dirty="0">
                <a:solidFill>
                  <a:schemeClr val="dk1"/>
                </a:solidFill>
              </a:rPr>
              <a:t> engagement </a:t>
            </a:r>
            <a:r>
              <a:rPr lang="en-US" sz="1100" dirty="0" err="1">
                <a:solidFill>
                  <a:schemeClr val="dk1"/>
                </a:solidFill>
              </a:rPr>
              <a:t>dengan</a:t>
            </a:r>
            <a:r>
              <a:rPr lang="en-US" sz="1100" dirty="0">
                <a:solidFill>
                  <a:schemeClr val="dk1"/>
                </a:solidFill>
              </a:rPr>
              <a:t> kelompok ini, </a:t>
            </a:r>
            <a:r>
              <a:rPr lang="en-US" sz="1100" dirty="0" err="1">
                <a:solidFill>
                  <a:schemeClr val="dk1"/>
                </a:solidFill>
              </a:rPr>
              <a:t>misalnya</a:t>
            </a:r>
            <a:r>
              <a:rPr lang="en-US" sz="1100" dirty="0">
                <a:solidFill>
                  <a:schemeClr val="dk1"/>
                </a:solidFill>
              </a:rPr>
              <a:t> </a:t>
            </a:r>
            <a:r>
              <a:rPr lang="en-US" sz="1100" dirty="0" err="1">
                <a:solidFill>
                  <a:schemeClr val="dk1"/>
                </a:solidFill>
              </a:rPr>
              <a:t>melalui</a:t>
            </a:r>
            <a:r>
              <a:rPr lang="en-US" sz="1100" dirty="0">
                <a:solidFill>
                  <a:schemeClr val="dk1"/>
                </a:solidFill>
              </a:rPr>
              <a:t> </a:t>
            </a:r>
            <a:r>
              <a:rPr lang="en-US" sz="1100" dirty="0" err="1">
                <a:solidFill>
                  <a:schemeClr val="dk1"/>
                </a:solidFill>
              </a:rPr>
              <a:t>penawaran</a:t>
            </a:r>
            <a:r>
              <a:rPr lang="en-US" sz="1100" dirty="0">
                <a:solidFill>
                  <a:schemeClr val="dk1"/>
                </a:solidFill>
              </a:rPr>
              <a:t> </a:t>
            </a:r>
            <a:r>
              <a:rPr lang="en-US" sz="1100" dirty="0" err="1">
                <a:solidFill>
                  <a:schemeClr val="dk1"/>
                </a:solidFill>
              </a:rPr>
              <a:t>khusus</a:t>
            </a:r>
            <a:r>
              <a:rPr lang="en-US" sz="1100" dirty="0">
                <a:solidFill>
                  <a:schemeClr val="dk1"/>
                </a:solidFill>
              </a:rPr>
              <a:t> </a:t>
            </a:r>
            <a:r>
              <a:rPr lang="en-US" sz="1100" dirty="0" err="1">
                <a:solidFill>
                  <a:schemeClr val="dk1"/>
                </a:solidFill>
              </a:rPr>
              <a:t>atau</a:t>
            </a:r>
            <a:r>
              <a:rPr lang="en-US" sz="1100" dirty="0">
                <a:solidFill>
                  <a:schemeClr val="dk1"/>
                </a:solidFill>
              </a:rPr>
              <a:t> program </a:t>
            </a:r>
            <a:r>
              <a:rPr lang="en-US" sz="1100" dirty="0" err="1">
                <a:solidFill>
                  <a:schemeClr val="dk1"/>
                </a:solidFill>
              </a:rPr>
              <a:t>loyalitas</a:t>
            </a:r>
            <a:r>
              <a:rPr lang="en-US" sz="1100" dirty="0">
                <a:solidFill>
                  <a:schemeClr val="dk1"/>
                </a:solidFill>
              </a:rPr>
              <a:t>.</a:t>
            </a:r>
          </a:p>
          <a:p>
            <a:pPr marL="304800" indent="-171450">
              <a:lnSpc>
                <a:spcPct val="100000"/>
              </a:lnSpc>
              <a:buClr>
                <a:schemeClr val="dk1"/>
              </a:buClr>
              <a:buSzPts val="1500"/>
            </a:pPr>
            <a:endParaRPr lang="en-US" sz="1100" dirty="0">
              <a:solidFill>
                <a:schemeClr val="dk1"/>
              </a:solidFill>
            </a:endParaRPr>
          </a:p>
          <a:p>
            <a:pPr marL="304800" indent="-171450">
              <a:lnSpc>
                <a:spcPct val="100000"/>
              </a:lnSpc>
              <a:buClr>
                <a:schemeClr val="dk1"/>
              </a:buClr>
              <a:buSzPts val="1500"/>
            </a:pPr>
            <a:r>
              <a:rPr lang="en-US" sz="1100" dirty="0" err="1">
                <a:solidFill>
                  <a:schemeClr val="dk1"/>
                </a:solidFill>
              </a:rPr>
              <a:t>Variasi</a:t>
            </a:r>
            <a:r>
              <a:rPr lang="en-US" sz="1100" dirty="0">
                <a:solidFill>
                  <a:schemeClr val="dk1"/>
                </a:solidFill>
              </a:rPr>
              <a:t> </a:t>
            </a:r>
            <a:r>
              <a:rPr lang="en-US" sz="1100" dirty="0" err="1">
                <a:solidFill>
                  <a:schemeClr val="dk1"/>
                </a:solidFill>
              </a:rPr>
              <a:t>pola</a:t>
            </a:r>
            <a:r>
              <a:rPr lang="en-US" sz="1100" dirty="0">
                <a:solidFill>
                  <a:schemeClr val="dk1"/>
                </a:solidFill>
              </a:rPr>
              <a:t> </a:t>
            </a:r>
            <a:r>
              <a:rPr lang="en-US" sz="1100" dirty="0" err="1">
                <a:solidFill>
                  <a:schemeClr val="dk1"/>
                </a:solidFill>
              </a:rPr>
              <a:t>perilaku</a:t>
            </a:r>
            <a:r>
              <a:rPr lang="en-US" sz="1100" dirty="0">
                <a:solidFill>
                  <a:schemeClr val="dk1"/>
                </a:solidFill>
              </a:rPr>
              <a:t> </a:t>
            </a:r>
            <a:r>
              <a:rPr lang="en-US" sz="1100" dirty="0" err="1">
                <a:solidFill>
                  <a:schemeClr val="dk1"/>
                </a:solidFill>
              </a:rPr>
              <a:t>transaksi</a:t>
            </a:r>
            <a:r>
              <a:rPr lang="en-US" sz="1100" dirty="0">
                <a:solidFill>
                  <a:schemeClr val="dk1"/>
                </a:solidFill>
              </a:rPr>
              <a:t> </a:t>
            </a:r>
            <a:r>
              <a:rPr lang="en-US" sz="1100" dirty="0" err="1">
                <a:solidFill>
                  <a:schemeClr val="dk1"/>
                </a:solidFill>
              </a:rPr>
              <a:t>berdasarkan</a:t>
            </a:r>
            <a:r>
              <a:rPr lang="en-US" sz="1100" dirty="0">
                <a:solidFill>
                  <a:schemeClr val="dk1"/>
                </a:solidFill>
              </a:rPr>
              <a:t> kelompok </a:t>
            </a:r>
            <a:r>
              <a:rPr lang="en-US" sz="1100" dirty="0" err="1">
                <a:solidFill>
                  <a:schemeClr val="dk1"/>
                </a:solidFill>
              </a:rPr>
              <a:t>umur</a:t>
            </a:r>
            <a:r>
              <a:rPr lang="en-US" sz="1100" dirty="0">
                <a:solidFill>
                  <a:schemeClr val="dk1"/>
                </a:solidFill>
              </a:rPr>
              <a:t>, </a:t>
            </a:r>
            <a:r>
              <a:rPr lang="en-US" sz="1100" dirty="0" err="1">
                <a:solidFill>
                  <a:schemeClr val="dk1"/>
                </a:solidFill>
              </a:rPr>
              <a:t>menunjukkan</a:t>
            </a:r>
            <a:r>
              <a:rPr lang="en-US" sz="1100" dirty="0">
                <a:solidFill>
                  <a:schemeClr val="dk1"/>
                </a:solidFill>
              </a:rPr>
              <a:t> </a:t>
            </a:r>
            <a:r>
              <a:rPr lang="en-US" sz="1100" dirty="0" err="1">
                <a:solidFill>
                  <a:schemeClr val="dk1"/>
                </a:solidFill>
              </a:rPr>
              <a:t>perbedaan</a:t>
            </a:r>
            <a:r>
              <a:rPr lang="en-US" sz="1100" dirty="0">
                <a:solidFill>
                  <a:schemeClr val="dk1"/>
                </a:solidFill>
              </a:rPr>
              <a:t> </a:t>
            </a:r>
            <a:r>
              <a:rPr lang="en-US" sz="1100" dirty="0" err="1">
                <a:solidFill>
                  <a:schemeClr val="dk1"/>
                </a:solidFill>
              </a:rPr>
              <a:t>perilaku</a:t>
            </a:r>
            <a:r>
              <a:rPr lang="en-US" sz="1100" dirty="0">
                <a:solidFill>
                  <a:schemeClr val="dk1"/>
                </a:solidFill>
              </a:rPr>
              <a:t> </a:t>
            </a:r>
            <a:r>
              <a:rPr lang="en-US" sz="1100" dirty="0" err="1">
                <a:solidFill>
                  <a:schemeClr val="dk1"/>
                </a:solidFill>
              </a:rPr>
              <a:t>pembelian</a:t>
            </a:r>
            <a:r>
              <a:rPr lang="en-US" sz="1100" dirty="0">
                <a:solidFill>
                  <a:schemeClr val="dk1"/>
                </a:solidFill>
              </a:rPr>
              <a:t>. Kelompok yang lebih </a:t>
            </a:r>
            <a:r>
              <a:rPr lang="en-US" sz="1100" dirty="0" err="1">
                <a:solidFill>
                  <a:schemeClr val="dk1"/>
                </a:solidFill>
              </a:rPr>
              <a:t>muda</a:t>
            </a:r>
            <a:r>
              <a:rPr lang="en-US" sz="1100" dirty="0">
                <a:solidFill>
                  <a:schemeClr val="dk1"/>
                </a:solidFill>
              </a:rPr>
              <a:t> mungkin lebih </a:t>
            </a:r>
            <a:r>
              <a:rPr lang="en-US" sz="1100" dirty="0" err="1">
                <a:solidFill>
                  <a:schemeClr val="dk1"/>
                </a:solidFill>
              </a:rPr>
              <a:t>sering</a:t>
            </a:r>
            <a:r>
              <a:rPr lang="en-US" sz="1100" dirty="0">
                <a:solidFill>
                  <a:schemeClr val="dk1"/>
                </a:solidFill>
              </a:rPr>
              <a:t> </a:t>
            </a:r>
            <a:r>
              <a:rPr lang="en-US" sz="1100" dirty="0" err="1">
                <a:solidFill>
                  <a:schemeClr val="dk1"/>
                </a:solidFill>
              </a:rPr>
              <a:t>melakukan</a:t>
            </a:r>
            <a:r>
              <a:rPr lang="en-US" sz="1100" dirty="0">
                <a:solidFill>
                  <a:schemeClr val="dk1"/>
                </a:solidFill>
              </a:rPr>
              <a:t> </a:t>
            </a:r>
            <a:r>
              <a:rPr lang="en-US" sz="1100" dirty="0" err="1">
                <a:solidFill>
                  <a:schemeClr val="dk1"/>
                </a:solidFill>
              </a:rPr>
              <a:t>pembelian</a:t>
            </a:r>
            <a:r>
              <a:rPr lang="en-US" sz="1100" dirty="0">
                <a:solidFill>
                  <a:schemeClr val="dk1"/>
                </a:solidFill>
              </a:rPr>
              <a:t> dalam </a:t>
            </a:r>
            <a:r>
              <a:rPr lang="en-US" sz="1100" dirty="0" err="1">
                <a:solidFill>
                  <a:schemeClr val="dk1"/>
                </a:solidFill>
              </a:rPr>
              <a:t>jumlah</a:t>
            </a:r>
            <a:r>
              <a:rPr lang="en-US" sz="1100" dirty="0">
                <a:solidFill>
                  <a:schemeClr val="dk1"/>
                </a:solidFill>
              </a:rPr>
              <a:t> </a:t>
            </a:r>
            <a:r>
              <a:rPr lang="en-US" sz="1100" dirty="0" err="1">
                <a:solidFill>
                  <a:schemeClr val="dk1"/>
                </a:solidFill>
              </a:rPr>
              <a:t>kecil</a:t>
            </a:r>
            <a:r>
              <a:rPr lang="en-US" sz="1100" dirty="0">
                <a:solidFill>
                  <a:schemeClr val="dk1"/>
                </a:solidFill>
              </a:rPr>
              <a:t>, </a:t>
            </a:r>
            <a:r>
              <a:rPr lang="en-US" sz="1100" dirty="0" err="1">
                <a:solidFill>
                  <a:schemeClr val="dk1"/>
                </a:solidFill>
              </a:rPr>
              <a:t>sementara</a:t>
            </a:r>
            <a:r>
              <a:rPr lang="en-US" sz="1100" dirty="0">
                <a:solidFill>
                  <a:schemeClr val="dk1"/>
                </a:solidFill>
              </a:rPr>
              <a:t> kelompok yang lebih </a:t>
            </a:r>
            <a:r>
              <a:rPr lang="en-US" sz="1100" dirty="0" err="1">
                <a:solidFill>
                  <a:schemeClr val="dk1"/>
                </a:solidFill>
              </a:rPr>
              <a:t>tua</a:t>
            </a:r>
            <a:r>
              <a:rPr lang="en-US" sz="1100" dirty="0">
                <a:solidFill>
                  <a:schemeClr val="dk1"/>
                </a:solidFill>
              </a:rPr>
              <a:t> mungkin </a:t>
            </a:r>
            <a:r>
              <a:rPr lang="en-US" sz="1100" dirty="0" err="1">
                <a:solidFill>
                  <a:schemeClr val="dk1"/>
                </a:solidFill>
              </a:rPr>
              <a:t>melakukan</a:t>
            </a:r>
            <a:r>
              <a:rPr lang="en-US" sz="1100" dirty="0">
                <a:solidFill>
                  <a:schemeClr val="dk1"/>
                </a:solidFill>
              </a:rPr>
              <a:t> </a:t>
            </a:r>
            <a:r>
              <a:rPr lang="en-US" sz="1100" dirty="0" err="1">
                <a:solidFill>
                  <a:schemeClr val="dk1"/>
                </a:solidFill>
              </a:rPr>
              <a:t>pembelian</a:t>
            </a:r>
            <a:r>
              <a:rPr lang="en-US" sz="1100" dirty="0">
                <a:solidFill>
                  <a:schemeClr val="dk1"/>
                </a:solidFill>
              </a:rPr>
              <a:t> yang lebih </a:t>
            </a:r>
            <a:r>
              <a:rPr lang="en-US" sz="1100" dirty="0" err="1">
                <a:solidFill>
                  <a:schemeClr val="dk1"/>
                </a:solidFill>
              </a:rPr>
              <a:t>jarang</a:t>
            </a:r>
            <a:r>
              <a:rPr lang="en-US" sz="1100" dirty="0">
                <a:solidFill>
                  <a:schemeClr val="dk1"/>
                </a:solidFill>
              </a:rPr>
              <a:t> </a:t>
            </a:r>
            <a:r>
              <a:rPr lang="en-US" sz="1100" dirty="0" err="1">
                <a:solidFill>
                  <a:schemeClr val="dk1"/>
                </a:solidFill>
              </a:rPr>
              <a:t>namun</a:t>
            </a:r>
            <a:r>
              <a:rPr lang="en-US" sz="1100" dirty="0">
                <a:solidFill>
                  <a:schemeClr val="dk1"/>
                </a:solidFill>
              </a:rPr>
              <a:t> dalam </a:t>
            </a:r>
            <a:r>
              <a:rPr lang="en-US" sz="1100" dirty="0" err="1">
                <a:solidFill>
                  <a:schemeClr val="dk1"/>
                </a:solidFill>
              </a:rPr>
              <a:t>jumlah</a:t>
            </a:r>
            <a:r>
              <a:rPr lang="en-US" sz="1100" dirty="0">
                <a:solidFill>
                  <a:schemeClr val="dk1"/>
                </a:solidFill>
              </a:rPr>
              <a:t> yang lebih besar.</a:t>
            </a:r>
          </a:p>
          <a:p>
            <a:pPr marL="304800" indent="-171450">
              <a:lnSpc>
                <a:spcPct val="100000"/>
              </a:lnSpc>
              <a:buClr>
                <a:schemeClr val="dk1"/>
              </a:buClr>
              <a:buSzPts val="1500"/>
            </a:pPr>
            <a:endParaRPr lang="en-US" sz="1100" dirty="0">
              <a:solidFill>
                <a:schemeClr val="dk1"/>
              </a:solidFill>
            </a:endParaRPr>
          </a:p>
          <a:p>
            <a:pPr marL="304800" indent="-171450">
              <a:lnSpc>
                <a:spcPct val="100000"/>
              </a:lnSpc>
              <a:buClr>
                <a:schemeClr val="dk1"/>
              </a:buClr>
              <a:buSzPts val="1500"/>
            </a:pPr>
            <a:r>
              <a:rPr lang="en-US" sz="1100" dirty="0" err="1">
                <a:solidFill>
                  <a:schemeClr val="dk1"/>
                </a:solidFill>
              </a:rPr>
              <a:t>Analisis</a:t>
            </a:r>
            <a:r>
              <a:rPr lang="en-US" sz="1100" dirty="0">
                <a:solidFill>
                  <a:schemeClr val="dk1"/>
                </a:solidFill>
              </a:rPr>
              <a:t> outlier untuk </a:t>
            </a:r>
            <a:r>
              <a:rPr lang="en-US" sz="1100" dirty="0" err="1">
                <a:solidFill>
                  <a:schemeClr val="dk1"/>
                </a:solidFill>
              </a:rPr>
              <a:t>penawaran</a:t>
            </a:r>
            <a:r>
              <a:rPr lang="en-US" sz="1100" dirty="0">
                <a:solidFill>
                  <a:schemeClr val="dk1"/>
                </a:solidFill>
              </a:rPr>
              <a:t> </a:t>
            </a:r>
            <a:r>
              <a:rPr lang="en-US" sz="1100" dirty="0" err="1">
                <a:solidFill>
                  <a:schemeClr val="dk1"/>
                </a:solidFill>
              </a:rPr>
              <a:t>khusus</a:t>
            </a:r>
            <a:r>
              <a:rPr lang="en-US" sz="1100" dirty="0">
                <a:solidFill>
                  <a:schemeClr val="dk1"/>
                </a:solidFill>
              </a:rPr>
              <a:t>, outliers </a:t>
            </a:r>
            <a:r>
              <a:rPr lang="en-US" sz="1100" dirty="0" err="1">
                <a:solidFill>
                  <a:schemeClr val="dk1"/>
                </a:solidFill>
              </a:rPr>
              <a:t>dengan</a:t>
            </a:r>
            <a:r>
              <a:rPr lang="en-US" sz="1100" dirty="0">
                <a:solidFill>
                  <a:schemeClr val="dk1"/>
                </a:solidFill>
              </a:rPr>
              <a:t> </a:t>
            </a:r>
            <a:r>
              <a:rPr lang="en-US" sz="1100" dirty="0" err="1">
                <a:solidFill>
                  <a:schemeClr val="dk1"/>
                </a:solidFill>
              </a:rPr>
              <a:t>jumlah</a:t>
            </a:r>
            <a:r>
              <a:rPr lang="en-US" sz="1100" dirty="0">
                <a:solidFill>
                  <a:schemeClr val="dk1"/>
                </a:solidFill>
              </a:rPr>
              <a:t> </a:t>
            </a:r>
            <a:r>
              <a:rPr lang="en-US" sz="1100" dirty="0" err="1">
                <a:solidFill>
                  <a:schemeClr val="dk1"/>
                </a:solidFill>
              </a:rPr>
              <a:t>transaksi</a:t>
            </a:r>
            <a:r>
              <a:rPr lang="en-US" sz="1100" dirty="0">
                <a:solidFill>
                  <a:schemeClr val="dk1"/>
                </a:solidFill>
              </a:rPr>
              <a:t> yang </a:t>
            </a:r>
            <a:r>
              <a:rPr lang="en-US" sz="1100" dirty="0" err="1">
                <a:solidFill>
                  <a:schemeClr val="dk1"/>
                </a:solidFill>
              </a:rPr>
              <a:t>sangat</a:t>
            </a:r>
            <a:r>
              <a:rPr lang="en-US" sz="1100" dirty="0">
                <a:solidFill>
                  <a:schemeClr val="dk1"/>
                </a:solidFill>
              </a:rPr>
              <a:t> </a:t>
            </a:r>
            <a:r>
              <a:rPr lang="en-US" sz="1100" dirty="0" err="1">
                <a:solidFill>
                  <a:schemeClr val="dk1"/>
                </a:solidFill>
              </a:rPr>
              <a:t>tinggi</a:t>
            </a:r>
            <a:r>
              <a:rPr lang="en-US" sz="1100" dirty="0">
                <a:solidFill>
                  <a:schemeClr val="dk1"/>
                </a:solidFill>
              </a:rPr>
              <a:t> bisa </a:t>
            </a:r>
            <a:r>
              <a:rPr lang="en-US" sz="1100" dirty="0" err="1">
                <a:solidFill>
                  <a:schemeClr val="dk1"/>
                </a:solidFill>
              </a:rPr>
              <a:t>jadi</a:t>
            </a:r>
            <a:r>
              <a:rPr lang="en-US" sz="1100" dirty="0">
                <a:solidFill>
                  <a:schemeClr val="dk1"/>
                </a:solidFill>
              </a:rPr>
              <a:t> merupakan </a:t>
            </a:r>
            <a:r>
              <a:rPr lang="en-US" sz="1100" dirty="0" err="1">
                <a:solidFill>
                  <a:schemeClr val="dk1"/>
                </a:solidFill>
              </a:rPr>
              <a:t>pelanggan</a:t>
            </a:r>
            <a:r>
              <a:rPr lang="en-US" sz="1100" dirty="0">
                <a:solidFill>
                  <a:schemeClr val="dk1"/>
                </a:solidFill>
              </a:rPr>
              <a:t> </a:t>
            </a:r>
            <a:r>
              <a:rPr lang="en-US" sz="1100" dirty="0" err="1">
                <a:solidFill>
                  <a:schemeClr val="dk1"/>
                </a:solidFill>
              </a:rPr>
              <a:t>setia</a:t>
            </a:r>
            <a:r>
              <a:rPr lang="en-US" sz="1100" dirty="0">
                <a:solidFill>
                  <a:schemeClr val="dk1"/>
                </a:solidFill>
              </a:rPr>
              <a:t> </a:t>
            </a:r>
            <a:r>
              <a:rPr lang="en-US" sz="1100" dirty="0" err="1">
                <a:solidFill>
                  <a:schemeClr val="dk1"/>
                </a:solidFill>
              </a:rPr>
              <a:t>atau</a:t>
            </a:r>
            <a:r>
              <a:rPr lang="en-US" sz="1100" dirty="0">
                <a:solidFill>
                  <a:schemeClr val="dk1"/>
                </a:solidFill>
              </a:rPr>
              <a:t> </a:t>
            </a:r>
            <a:r>
              <a:rPr lang="en-US" sz="1100" dirty="0" err="1">
                <a:solidFill>
                  <a:schemeClr val="dk1"/>
                </a:solidFill>
              </a:rPr>
              <a:t>pelanggan</a:t>
            </a:r>
            <a:r>
              <a:rPr lang="en-US" sz="1100" dirty="0">
                <a:solidFill>
                  <a:schemeClr val="dk1"/>
                </a:solidFill>
              </a:rPr>
              <a:t> </a:t>
            </a:r>
            <a:r>
              <a:rPr lang="en-US" sz="1100" dirty="0" err="1">
                <a:solidFill>
                  <a:schemeClr val="dk1"/>
                </a:solidFill>
              </a:rPr>
              <a:t>dengan</a:t>
            </a:r>
            <a:r>
              <a:rPr lang="en-US" sz="1100" dirty="0">
                <a:solidFill>
                  <a:schemeClr val="dk1"/>
                </a:solidFill>
              </a:rPr>
              <a:t> </a:t>
            </a:r>
            <a:r>
              <a:rPr lang="en-US" sz="1100" dirty="0" err="1">
                <a:solidFill>
                  <a:schemeClr val="dk1"/>
                </a:solidFill>
              </a:rPr>
              <a:t>potensi</a:t>
            </a:r>
            <a:r>
              <a:rPr lang="en-US" sz="1100" dirty="0">
                <a:solidFill>
                  <a:schemeClr val="dk1"/>
                </a:solidFill>
              </a:rPr>
              <a:t> </a:t>
            </a:r>
            <a:r>
              <a:rPr lang="en-US" sz="1100" dirty="0" err="1">
                <a:solidFill>
                  <a:schemeClr val="dk1"/>
                </a:solidFill>
              </a:rPr>
              <a:t>tinggi</a:t>
            </a:r>
            <a:r>
              <a:rPr lang="en-US" sz="1100" dirty="0">
                <a:solidFill>
                  <a:schemeClr val="dk1"/>
                </a:solidFill>
              </a:rPr>
              <a:t>. Perusahaan dapat </a:t>
            </a:r>
            <a:r>
              <a:rPr lang="en-US" sz="1100" dirty="0" err="1">
                <a:solidFill>
                  <a:schemeClr val="dk1"/>
                </a:solidFill>
              </a:rPr>
              <a:t>mempertimbangkan</a:t>
            </a:r>
            <a:r>
              <a:rPr lang="en-US" sz="1100" dirty="0">
                <a:solidFill>
                  <a:schemeClr val="dk1"/>
                </a:solidFill>
              </a:rPr>
              <a:t> untuk </a:t>
            </a:r>
            <a:r>
              <a:rPr lang="en-US" sz="1100" dirty="0" err="1">
                <a:solidFill>
                  <a:schemeClr val="dk1"/>
                </a:solidFill>
              </a:rPr>
              <a:t>memberikan</a:t>
            </a:r>
            <a:r>
              <a:rPr lang="en-US" sz="1100" dirty="0">
                <a:solidFill>
                  <a:schemeClr val="dk1"/>
                </a:solidFill>
              </a:rPr>
              <a:t> </a:t>
            </a:r>
            <a:r>
              <a:rPr lang="en-US" sz="1100" dirty="0" err="1">
                <a:solidFill>
                  <a:schemeClr val="dk1"/>
                </a:solidFill>
              </a:rPr>
              <a:t>penawaran</a:t>
            </a:r>
            <a:r>
              <a:rPr lang="en-US" sz="1100" dirty="0">
                <a:solidFill>
                  <a:schemeClr val="dk1"/>
                </a:solidFill>
              </a:rPr>
              <a:t> </a:t>
            </a:r>
            <a:r>
              <a:rPr lang="en-US" sz="1100" dirty="0" err="1">
                <a:solidFill>
                  <a:schemeClr val="dk1"/>
                </a:solidFill>
              </a:rPr>
              <a:t>khusus</a:t>
            </a:r>
            <a:r>
              <a:rPr lang="en-US" sz="1100" dirty="0">
                <a:solidFill>
                  <a:schemeClr val="dk1"/>
                </a:solidFill>
              </a:rPr>
              <a:t> </a:t>
            </a:r>
            <a:r>
              <a:rPr lang="en-US" sz="1100" dirty="0" err="1">
                <a:solidFill>
                  <a:schemeClr val="dk1"/>
                </a:solidFill>
              </a:rPr>
              <a:t>atau</a:t>
            </a:r>
            <a:r>
              <a:rPr lang="en-US" sz="1100" dirty="0">
                <a:solidFill>
                  <a:schemeClr val="dk1"/>
                </a:solidFill>
              </a:rPr>
              <a:t> </a:t>
            </a:r>
            <a:r>
              <a:rPr lang="en-US" sz="1100" dirty="0" err="1">
                <a:solidFill>
                  <a:schemeClr val="dk1"/>
                </a:solidFill>
              </a:rPr>
              <a:t>penghargaan</a:t>
            </a:r>
            <a:r>
              <a:rPr lang="en-US" sz="1100" dirty="0">
                <a:solidFill>
                  <a:schemeClr val="dk1"/>
                </a:solidFill>
              </a:rPr>
              <a:t> </a:t>
            </a:r>
            <a:r>
              <a:rPr lang="en-US" sz="1100" dirty="0" err="1">
                <a:solidFill>
                  <a:schemeClr val="dk1"/>
                </a:solidFill>
              </a:rPr>
              <a:t>kepada</a:t>
            </a:r>
            <a:r>
              <a:rPr lang="en-US" sz="1100" dirty="0">
                <a:solidFill>
                  <a:schemeClr val="dk1"/>
                </a:solidFill>
              </a:rPr>
              <a:t> </a:t>
            </a:r>
            <a:r>
              <a:rPr lang="en-US" sz="1100" dirty="0" err="1">
                <a:solidFill>
                  <a:schemeClr val="dk1"/>
                </a:solidFill>
              </a:rPr>
              <a:t>pelanggan</a:t>
            </a:r>
            <a:r>
              <a:rPr lang="en-US" sz="1100" dirty="0">
                <a:solidFill>
                  <a:schemeClr val="dk1"/>
                </a:solidFill>
              </a:rPr>
              <a:t> ini untuk </a:t>
            </a:r>
            <a:r>
              <a:rPr lang="en-US" sz="1100" dirty="0" err="1">
                <a:solidFill>
                  <a:schemeClr val="dk1"/>
                </a:solidFill>
              </a:rPr>
              <a:t>meningkatkan</a:t>
            </a:r>
            <a:r>
              <a:rPr lang="en-US" sz="1100" dirty="0">
                <a:solidFill>
                  <a:schemeClr val="dk1"/>
                </a:solidFill>
              </a:rPr>
              <a:t> </a:t>
            </a:r>
            <a:r>
              <a:rPr lang="en-US" sz="1100" dirty="0" err="1">
                <a:solidFill>
                  <a:schemeClr val="dk1"/>
                </a:solidFill>
              </a:rPr>
              <a:t>loyalitas</a:t>
            </a:r>
            <a:r>
              <a:rPr lang="en-US" sz="1100" dirty="0">
                <a:solidFill>
                  <a:schemeClr val="dk1"/>
                </a:solidFill>
              </a:rPr>
              <a:t> </a:t>
            </a:r>
            <a:r>
              <a:rPr lang="en-US" sz="1100" dirty="0" err="1">
                <a:solidFill>
                  <a:schemeClr val="dk1"/>
                </a:solidFill>
              </a:rPr>
              <a:t>mereka</a:t>
            </a:r>
            <a:r>
              <a:rPr lang="en-US" sz="1100" dirty="0">
                <a:solidFill>
                  <a:schemeClr val="dk1"/>
                </a:solidFill>
              </a:rPr>
              <a:t>. </a:t>
            </a:r>
            <a:r>
              <a:rPr lang="en-US" sz="1100" dirty="0" err="1">
                <a:solidFill>
                  <a:schemeClr val="dk1"/>
                </a:solidFill>
              </a:rPr>
              <a:t>Sebaliknya</a:t>
            </a:r>
            <a:r>
              <a:rPr lang="en-US" sz="1100" dirty="0">
                <a:solidFill>
                  <a:schemeClr val="dk1"/>
                </a:solidFill>
              </a:rPr>
              <a:t>, outliers </a:t>
            </a:r>
            <a:r>
              <a:rPr lang="en-US" sz="1100" dirty="0" err="1">
                <a:solidFill>
                  <a:schemeClr val="dk1"/>
                </a:solidFill>
              </a:rPr>
              <a:t>dengan</a:t>
            </a:r>
            <a:r>
              <a:rPr lang="en-US" sz="1100" dirty="0">
                <a:solidFill>
                  <a:schemeClr val="dk1"/>
                </a:solidFill>
              </a:rPr>
              <a:t> </a:t>
            </a:r>
            <a:r>
              <a:rPr lang="en-US" sz="1100" dirty="0" err="1">
                <a:solidFill>
                  <a:schemeClr val="dk1"/>
                </a:solidFill>
              </a:rPr>
              <a:t>jumlah</a:t>
            </a:r>
            <a:r>
              <a:rPr lang="en-US" sz="1100" dirty="0">
                <a:solidFill>
                  <a:schemeClr val="dk1"/>
                </a:solidFill>
              </a:rPr>
              <a:t> </a:t>
            </a:r>
            <a:r>
              <a:rPr lang="en-US" sz="1100" dirty="0" err="1">
                <a:solidFill>
                  <a:schemeClr val="dk1"/>
                </a:solidFill>
              </a:rPr>
              <a:t>transaksi</a:t>
            </a:r>
            <a:r>
              <a:rPr lang="en-US" sz="1100" dirty="0">
                <a:solidFill>
                  <a:schemeClr val="dk1"/>
                </a:solidFill>
              </a:rPr>
              <a:t> yang </a:t>
            </a:r>
            <a:r>
              <a:rPr lang="en-US" sz="1100" dirty="0" err="1">
                <a:solidFill>
                  <a:schemeClr val="dk1"/>
                </a:solidFill>
              </a:rPr>
              <a:t>sangat</a:t>
            </a:r>
            <a:r>
              <a:rPr lang="en-US" sz="1100" dirty="0">
                <a:solidFill>
                  <a:schemeClr val="dk1"/>
                </a:solidFill>
              </a:rPr>
              <a:t> </a:t>
            </a:r>
            <a:r>
              <a:rPr lang="en-US" sz="1100" dirty="0" err="1">
                <a:solidFill>
                  <a:schemeClr val="dk1"/>
                </a:solidFill>
              </a:rPr>
              <a:t>rendah</a:t>
            </a:r>
            <a:r>
              <a:rPr lang="en-US" sz="1100" dirty="0">
                <a:solidFill>
                  <a:schemeClr val="dk1"/>
                </a:solidFill>
              </a:rPr>
              <a:t> mungkin </a:t>
            </a:r>
            <a:r>
              <a:rPr lang="en-US" sz="1100" dirty="0" err="1">
                <a:solidFill>
                  <a:schemeClr val="dk1"/>
                </a:solidFill>
              </a:rPr>
              <a:t>memerlukan</a:t>
            </a:r>
            <a:r>
              <a:rPr lang="en-US" sz="1100" dirty="0">
                <a:solidFill>
                  <a:schemeClr val="dk1"/>
                </a:solidFill>
              </a:rPr>
              <a:t> </a:t>
            </a:r>
            <a:r>
              <a:rPr lang="en-US" sz="1100" dirty="0" err="1">
                <a:solidFill>
                  <a:schemeClr val="dk1"/>
                </a:solidFill>
              </a:rPr>
              <a:t>pendekatan</a:t>
            </a:r>
            <a:r>
              <a:rPr lang="en-US" sz="1100" dirty="0">
                <a:solidFill>
                  <a:schemeClr val="dk1"/>
                </a:solidFill>
              </a:rPr>
              <a:t> yang </a:t>
            </a:r>
            <a:r>
              <a:rPr lang="en-US" sz="1100" dirty="0" err="1">
                <a:solidFill>
                  <a:schemeClr val="dk1"/>
                </a:solidFill>
              </a:rPr>
              <a:t>berbeda</a:t>
            </a:r>
            <a:r>
              <a:rPr lang="en-US" sz="1100" dirty="0">
                <a:solidFill>
                  <a:schemeClr val="dk1"/>
                </a:solidFill>
              </a:rPr>
              <a:t> untuk </a:t>
            </a:r>
            <a:r>
              <a:rPr lang="en-US" sz="1100" dirty="0" err="1">
                <a:solidFill>
                  <a:schemeClr val="dk1"/>
                </a:solidFill>
              </a:rPr>
              <a:t>meningkatkan</a:t>
            </a:r>
            <a:r>
              <a:rPr lang="en-US" sz="1100" dirty="0">
                <a:solidFill>
                  <a:schemeClr val="dk1"/>
                </a:solidFill>
              </a:rPr>
              <a:t> </a:t>
            </a:r>
            <a:r>
              <a:rPr lang="en-US" sz="1100" dirty="0" err="1">
                <a:solidFill>
                  <a:schemeClr val="dk1"/>
                </a:solidFill>
              </a:rPr>
              <a:t>keterlibatan</a:t>
            </a:r>
            <a:r>
              <a:rPr lang="en-US" sz="1100" dirty="0">
                <a:solidFill>
                  <a:schemeClr val="dk1"/>
                </a:solidFill>
              </a:rPr>
              <a:t> </a:t>
            </a:r>
            <a:r>
              <a:rPr lang="en-US" sz="1100" dirty="0" err="1">
                <a:solidFill>
                  <a:schemeClr val="dk1"/>
                </a:solidFill>
              </a:rPr>
              <a:t>mereka</a:t>
            </a:r>
            <a:r>
              <a:rPr lang="en-US" sz="1100" dirty="0">
                <a:solidFill>
                  <a:schemeClr val="dk1"/>
                </a:solidFill>
              </a:rPr>
              <a:t>.</a:t>
            </a:r>
          </a:p>
        </p:txBody>
      </p:sp>
      <p:pic>
        <p:nvPicPr>
          <p:cNvPr id="3" name="Picture 2">
            <a:extLst>
              <a:ext uri="{FF2B5EF4-FFF2-40B4-BE49-F238E27FC236}">
                <a16:creationId xmlns:a16="http://schemas.microsoft.com/office/drawing/2014/main" id="{084D002B-BEE2-4A1F-91FF-7C0F79D83F75}"/>
              </a:ext>
            </a:extLst>
          </p:cNvPr>
          <p:cNvPicPr>
            <a:picLocks noChangeAspect="1"/>
          </p:cNvPicPr>
          <p:nvPr/>
        </p:nvPicPr>
        <p:blipFill>
          <a:blip r:embed="rId3"/>
          <a:stretch>
            <a:fillRect/>
          </a:stretch>
        </p:blipFill>
        <p:spPr>
          <a:xfrm>
            <a:off x="2997426" y="678631"/>
            <a:ext cx="3149147" cy="2048256"/>
          </a:xfrm>
          <a:prstGeom prst="rect">
            <a:avLst/>
          </a:prstGeom>
          <a:ln w="19050">
            <a:solidFill>
              <a:srgbClr val="019FAB"/>
            </a:solidFill>
          </a:ln>
        </p:spPr>
      </p:pic>
    </p:spTree>
    <p:extLst>
      <p:ext uri="{BB962C8B-B14F-4D97-AF65-F5344CB8AC3E}">
        <p14:creationId xmlns:p14="http://schemas.microsoft.com/office/powerpoint/2010/main" val="1651263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Cleaning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1261334"/>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err="1">
                <a:solidFill>
                  <a:schemeClr val="dk1"/>
                </a:solidFill>
              </a:rPr>
              <a:t>Berdasarkan</a:t>
            </a:r>
            <a:r>
              <a:rPr lang="en-US" sz="1500" dirty="0">
                <a:solidFill>
                  <a:schemeClr val="dk1"/>
                </a:solidFill>
              </a:rPr>
              <a:t> hasil </a:t>
            </a:r>
            <a:r>
              <a:rPr lang="en-US" sz="1500" dirty="0" err="1">
                <a:solidFill>
                  <a:schemeClr val="dk1"/>
                </a:solidFill>
              </a:rPr>
              <a:t>dari</a:t>
            </a:r>
            <a:r>
              <a:rPr lang="en-US" sz="1500" dirty="0">
                <a:solidFill>
                  <a:schemeClr val="dk1"/>
                </a:solidFill>
              </a:rPr>
              <a:t> </a:t>
            </a:r>
            <a:r>
              <a:rPr lang="en-US" sz="1500" dirty="0" err="1">
                <a:solidFill>
                  <a:schemeClr val="dk1"/>
                </a:solidFill>
              </a:rPr>
              <a:t>tahap</a:t>
            </a:r>
            <a:r>
              <a:rPr lang="en-US" sz="1500" dirty="0">
                <a:solidFill>
                  <a:schemeClr val="dk1"/>
                </a:solidFill>
              </a:rPr>
              <a:t> Exploratory Data Analysis, </a:t>
            </a:r>
            <a:r>
              <a:rPr lang="en-US" sz="1500" dirty="0" err="1">
                <a:solidFill>
                  <a:schemeClr val="dk1"/>
                </a:solidFill>
              </a:rPr>
              <a:t>terdapat</a:t>
            </a:r>
            <a:r>
              <a:rPr lang="en-US" sz="1500" dirty="0">
                <a:solidFill>
                  <a:schemeClr val="dk1"/>
                </a:solidFill>
              </a:rPr>
              <a:t> data null </a:t>
            </a:r>
            <a:r>
              <a:rPr lang="en-US" sz="1500" dirty="0" err="1">
                <a:solidFill>
                  <a:schemeClr val="dk1"/>
                </a:solidFill>
              </a:rPr>
              <a:t>yakni</a:t>
            </a:r>
            <a:r>
              <a:rPr lang="en-US" sz="1500" dirty="0">
                <a:solidFill>
                  <a:schemeClr val="dk1"/>
                </a:solidFill>
              </a:rPr>
              <a:t> pada </a:t>
            </a:r>
            <a:r>
              <a:rPr lang="en-US" sz="1500" dirty="0" err="1">
                <a:solidFill>
                  <a:schemeClr val="dk1"/>
                </a:solidFill>
              </a:rPr>
              <a:t>kolom</a:t>
            </a:r>
            <a:r>
              <a:rPr lang="en-US" sz="1500" dirty="0">
                <a:solidFill>
                  <a:schemeClr val="dk1"/>
                </a:solidFill>
              </a:rPr>
              <a:t> Income </a:t>
            </a:r>
            <a:r>
              <a:rPr lang="en-US" sz="1500" dirty="0" err="1">
                <a:solidFill>
                  <a:schemeClr val="dk1"/>
                </a:solidFill>
              </a:rPr>
              <a:t>sebanyak</a:t>
            </a:r>
            <a:r>
              <a:rPr lang="en-US" sz="1500" dirty="0">
                <a:solidFill>
                  <a:schemeClr val="dk1"/>
                </a:solidFill>
              </a:rPr>
              <a:t> 24 data dan </a:t>
            </a:r>
            <a:r>
              <a:rPr lang="en-US" sz="1500" dirty="0" err="1">
                <a:solidFill>
                  <a:schemeClr val="dk1"/>
                </a:solidFill>
              </a:rPr>
              <a:t>Conversion_Rate</a:t>
            </a:r>
            <a:r>
              <a:rPr lang="en-US" sz="1500" dirty="0">
                <a:solidFill>
                  <a:schemeClr val="dk1"/>
                </a:solidFill>
              </a:rPr>
              <a:t> </a:t>
            </a:r>
            <a:r>
              <a:rPr lang="en-US" sz="1500" dirty="0" err="1">
                <a:solidFill>
                  <a:schemeClr val="dk1"/>
                </a:solidFill>
              </a:rPr>
              <a:t>sebanyak</a:t>
            </a:r>
            <a:r>
              <a:rPr lang="en-US" sz="1500" dirty="0">
                <a:solidFill>
                  <a:schemeClr val="dk1"/>
                </a:solidFill>
              </a:rPr>
              <a:t> 11 data. Selain itu, </a:t>
            </a:r>
            <a:r>
              <a:rPr lang="en-US" sz="1500" dirty="0" err="1">
                <a:solidFill>
                  <a:schemeClr val="dk1"/>
                </a:solidFill>
              </a:rPr>
              <a:t>tidak</a:t>
            </a:r>
            <a:r>
              <a:rPr lang="en-US" sz="1500" dirty="0">
                <a:solidFill>
                  <a:schemeClr val="dk1"/>
                </a:solidFill>
              </a:rPr>
              <a:t> </a:t>
            </a:r>
            <a:r>
              <a:rPr lang="en-US" sz="1500" dirty="0" err="1">
                <a:solidFill>
                  <a:schemeClr val="dk1"/>
                </a:solidFill>
              </a:rPr>
              <a:t>terdapat</a:t>
            </a:r>
            <a:r>
              <a:rPr lang="en-US" sz="1500" dirty="0">
                <a:solidFill>
                  <a:schemeClr val="dk1"/>
                </a:solidFill>
              </a:rPr>
              <a:t> data yang duplicate.</a:t>
            </a:r>
          </a:p>
          <a:p>
            <a:pPr marL="133350" lvl="0" indent="0" algn="l" rtl="0">
              <a:spcBef>
                <a:spcPts val="0"/>
              </a:spcBef>
              <a:spcAft>
                <a:spcPts val="0"/>
              </a:spcAft>
              <a:buClr>
                <a:schemeClr val="dk1"/>
              </a:buClr>
              <a:buSzPts val="1500"/>
              <a:buNone/>
            </a:pPr>
            <a:endParaRPr lang="en-US" sz="1500" dirty="0">
              <a:solidFill>
                <a:schemeClr val="dk1"/>
              </a:solidFill>
            </a:endParaRP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1717349" y="1880011"/>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 sz="1000" dirty="0">
                <a:solidFill>
                  <a:schemeClr val="dk1"/>
                </a:solidFill>
              </a:rPr>
              <a:t>Conversion </a:t>
            </a:r>
            <a:r>
              <a:rPr lang="en-US" sz="1000" dirty="0">
                <a:solidFill>
                  <a:schemeClr val="dk1"/>
                </a:solidFill>
              </a:rPr>
              <a:t>R</a:t>
            </a:r>
            <a:r>
              <a:rPr lang="en" sz="1000" dirty="0">
                <a:solidFill>
                  <a:schemeClr val="dk1"/>
                </a:solidFill>
              </a:rPr>
              <a:t>ate</a:t>
            </a: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2660276121"/>
              </p:ext>
            </p:extLst>
          </p:nvPr>
        </p:nvGraphicFramePr>
        <p:xfrm>
          <a:off x="678873" y="2246315"/>
          <a:ext cx="3553691" cy="1684036"/>
        </p:xfrm>
        <a:graphic>
          <a:graphicData uri="http://schemas.openxmlformats.org/drawingml/2006/table">
            <a:tbl>
              <a:tblPr firstRow="1" bandRow="1">
                <a:tableStyleId>{7DF18680-E054-41AD-8BC1-D1AEF772440D}</a:tableStyleId>
              </a:tblPr>
              <a:tblGrid>
                <a:gridCol w="493811">
                  <a:extLst>
                    <a:ext uri="{9D8B030D-6E8A-4147-A177-3AD203B41FA5}">
                      <a16:colId xmlns:a16="http://schemas.microsoft.com/office/drawing/2014/main" val="717017818"/>
                    </a:ext>
                  </a:extLst>
                </a:gridCol>
                <a:gridCol w="683825">
                  <a:extLst>
                    <a:ext uri="{9D8B030D-6E8A-4147-A177-3AD203B41FA5}">
                      <a16:colId xmlns:a16="http://schemas.microsoft.com/office/drawing/2014/main" val="241094651"/>
                    </a:ext>
                  </a:extLst>
                </a:gridCol>
                <a:gridCol w="1046018">
                  <a:extLst>
                    <a:ext uri="{9D8B030D-6E8A-4147-A177-3AD203B41FA5}">
                      <a16:colId xmlns:a16="http://schemas.microsoft.com/office/drawing/2014/main" val="2773248590"/>
                    </a:ext>
                  </a:extLst>
                </a:gridCol>
                <a:gridCol w="1330037">
                  <a:extLst>
                    <a:ext uri="{9D8B030D-6E8A-4147-A177-3AD203B41FA5}">
                      <a16:colId xmlns:a16="http://schemas.microsoft.com/office/drawing/2014/main" val="3911681806"/>
                    </a:ext>
                  </a:extLst>
                </a:gridCol>
              </a:tblGrid>
              <a:tr h="273340">
                <a:tc>
                  <a:txBody>
                    <a:bodyPr/>
                    <a:lstStyle/>
                    <a:p>
                      <a:pPr algn="ctr" fontAlgn="ctr"/>
                      <a:r>
                        <a:rPr lang="en-US" sz="800" dirty="0">
                          <a:effectLs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Response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Conversion_Rate</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NumWebVisitsMonth</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rPr>
                        <a:t>8475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rPr>
                        <a:t>5555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dirty="0">
                          <a:effectLst/>
                        </a:rPr>
                        <a:t>1501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11074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10286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8584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6237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7" name="Google Shape;114;p27">
            <a:extLst>
              <a:ext uri="{FF2B5EF4-FFF2-40B4-BE49-F238E27FC236}">
                <a16:creationId xmlns:a16="http://schemas.microsoft.com/office/drawing/2014/main" id="{9C898357-3DFE-4EEA-8D8D-2246EF31966B}"/>
              </a:ext>
            </a:extLst>
          </p:cNvPr>
          <p:cNvSpPr txBox="1">
            <a:spLocks/>
          </p:cNvSpPr>
          <p:nvPr/>
        </p:nvSpPr>
        <p:spPr>
          <a:xfrm>
            <a:off x="5883330" y="1884762"/>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Income</a:t>
            </a:r>
            <a:endParaRPr lang="en" sz="1000" dirty="0">
              <a:solidFill>
                <a:schemeClr val="dk1"/>
              </a:solidFill>
            </a:endParaRPr>
          </a:p>
        </p:txBody>
      </p:sp>
      <p:graphicFrame>
        <p:nvGraphicFramePr>
          <p:cNvPr id="8" name="Table 6">
            <a:extLst>
              <a:ext uri="{FF2B5EF4-FFF2-40B4-BE49-F238E27FC236}">
                <a16:creationId xmlns:a16="http://schemas.microsoft.com/office/drawing/2014/main" id="{65B9F841-6595-4529-AA7C-FCC9171EBACB}"/>
              </a:ext>
            </a:extLst>
          </p:cNvPr>
          <p:cNvGraphicFramePr>
            <a:graphicFrameLocks noGrp="1"/>
          </p:cNvGraphicFramePr>
          <p:nvPr>
            <p:extLst>
              <p:ext uri="{D42A27DB-BD31-4B8C-83A1-F6EECF244321}">
                <p14:modId xmlns:p14="http://schemas.microsoft.com/office/powerpoint/2010/main" val="1772464592"/>
              </p:ext>
            </p:extLst>
          </p:nvPr>
        </p:nvGraphicFramePr>
        <p:xfrm>
          <a:off x="4938531" y="2249030"/>
          <a:ext cx="3553691" cy="1684036"/>
        </p:xfrm>
        <a:graphic>
          <a:graphicData uri="http://schemas.openxmlformats.org/drawingml/2006/table">
            <a:tbl>
              <a:tblPr firstRow="1" bandRow="1">
                <a:tableStyleId>{7DF18680-E054-41AD-8BC1-D1AEF772440D}</a:tableStyleId>
              </a:tblPr>
              <a:tblGrid>
                <a:gridCol w="477982">
                  <a:extLst>
                    <a:ext uri="{9D8B030D-6E8A-4147-A177-3AD203B41FA5}">
                      <a16:colId xmlns:a16="http://schemas.microsoft.com/office/drawing/2014/main" val="241094651"/>
                    </a:ext>
                  </a:extLst>
                </a:gridCol>
                <a:gridCol w="727364">
                  <a:extLst>
                    <a:ext uri="{9D8B030D-6E8A-4147-A177-3AD203B41FA5}">
                      <a16:colId xmlns:a16="http://schemas.microsoft.com/office/drawing/2014/main" val="1176910737"/>
                    </a:ext>
                  </a:extLst>
                </a:gridCol>
                <a:gridCol w="651163">
                  <a:extLst>
                    <a:ext uri="{9D8B030D-6E8A-4147-A177-3AD203B41FA5}">
                      <a16:colId xmlns:a16="http://schemas.microsoft.com/office/drawing/2014/main" val="3652844342"/>
                    </a:ext>
                  </a:extLst>
                </a:gridCol>
                <a:gridCol w="962891">
                  <a:extLst>
                    <a:ext uri="{9D8B030D-6E8A-4147-A177-3AD203B41FA5}">
                      <a16:colId xmlns:a16="http://schemas.microsoft.com/office/drawing/2014/main" val="2773248590"/>
                    </a:ext>
                  </a:extLst>
                </a:gridCol>
                <a:gridCol w="734291">
                  <a:extLst>
                    <a:ext uri="{9D8B030D-6E8A-4147-A177-3AD203B41FA5}">
                      <a16:colId xmlns:a16="http://schemas.microsoft.com/office/drawing/2014/main" val="3911681806"/>
                    </a:ext>
                  </a:extLst>
                </a:gridCol>
              </a:tblGrid>
              <a:tr h="273340">
                <a:tc>
                  <a:txBody>
                    <a:bodyPr/>
                    <a:lstStyle/>
                    <a:p>
                      <a:pPr algn="ctr" fontAlgn="ctr"/>
                      <a:r>
                        <a:rPr lang="en-US" sz="800" dirty="0">
                          <a:effectLst/>
                          <a:latin typeface="+mj-l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mj-lt"/>
                        </a:rPr>
                        <a:t>Year_Birth</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latin typeface="+mj-lt"/>
                        </a:rPr>
                        <a:t>Education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mj-lt"/>
                        </a:rPr>
                        <a:t>Marital_Status</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latin typeface="+mj-lt"/>
                        </a:rPr>
                        <a:t>Income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latin typeface="+mj-lt"/>
                        </a:rPr>
                        <a:t>1994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err="1">
                          <a:effectLst/>
                          <a:latin typeface="+mj-lt"/>
                        </a:rPr>
                        <a:t>Menikah</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mj-lt"/>
                        </a:rPr>
                        <a:t>5255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mj-lt"/>
                        </a:rPr>
                        <a:t>7281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1959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mj-lt"/>
                        </a:rPr>
                        <a:t>7244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1951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mj-lt"/>
                        </a:rPr>
                        <a:t>8557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mj-lt"/>
                        </a:rPr>
                        <a:t>10629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1973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D3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mj-lt"/>
                        </a:rPr>
                        <a:t>8996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1957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NaN</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0" name="Google Shape;115;p27">
            <a:extLst>
              <a:ext uri="{FF2B5EF4-FFF2-40B4-BE49-F238E27FC236}">
                <a16:creationId xmlns:a16="http://schemas.microsoft.com/office/drawing/2014/main" id="{462F5764-2348-4F5C-B92C-CB523821253F}"/>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455633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Cleaning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1261334"/>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a:solidFill>
                  <a:schemeClr val="dk1"/>
                </a:solidFill>
              </a:rPr>
              <a:t>Penanganan </a:t>
            </a:r>
            <a:r>
              <a:rPr lang="en-US" sz="1500" dirty="0">
                <a:solidFill>
                  <a:schemeClr val="dk1"/>
                </a:solidFill>
              </a:rPr>
              <a:t>data null </a:t>
            </a:r>
            <a:r>
              <a:rPr lang="en-US" sz="1500" dirty="0" err="1">
                <a:solidFill>
                  <a:schemeClr val="dk1"/>
                </a:solidFill>
              </a:rPr>
              <a:t>yaitu</a:t>
            </a:r>
            <a:r>
              <a:rPr lang="en-US" sz="1500" dirty="0">
                <a:solidFill>
                  <a:schemeClr val="dk1"/>
                </a:solidFill>
              </a:rPr>
              <a:t> </a:t>
            </a:r>
            <a:r>
              <a:rPr lang="en-US" sz="1500" dirty="0" err="1">
                <a:solidFill>
                  <a:schemeClr val="dk1"/>
                </a:solidFill>
              </a:rPr>
              <a:t>dilakukan</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mengisi</a:t>
            </a:r>
            <a:r>
              <a:rPr lang="en-US" sz="1500" dirty="0">
                <a:solidFill>
                  <a:schemeClr val="dk1"/>
                </a:solidFill>
              </a:rPr>
              <a:t> </a:t>
            </a:r>
            <a:r>
              <a:rPr lang="en-US" sz="1500" dirty="0" err="1">
                <a:solidFill>
                  <a:schemeClr val="dk1"/>
                </a:solidFill>
              </a:rPr>
              <a:t>nilainya</a:t>
            </a:r>
            <a:r>
              <a:rPr lang="en-US" sz="1500" dirty="0">
                <a:solidFill>
                  <a:schemeClr val="dk1"/>
                </a:solidFill>
              </a:rPr>
              <a:t> </a:t>
            </a:r>
            <a:r>
              <a:rPr lang="en-US" sz="1500" dirty="0" err="1">
                <a:solidFill>
                  <a:schemeClr val="dk1"/>
                </a:solidFill>
              </a:rPr>
              <a:t>dengan</a:t>
            </a:r>
            <a:r>
              <a:rPr lang="en-US" sz="1500" dirty="0">
                <a:solidFill>
                  <a:schemeClr val="dk1"/>
                </a:solidFill>
              </a:rPr>
              <a:t> mean untuk </a:t>
            </a:r>
            <a:r>
              <a:rPr lang="en-US" sz="1500" dirty="0" err="1">
                <a:solidFill>
                  <a:schemeClr val="dk1"/>
                </a:solidFill>
              </a:rPr>
              <a:t>fitur</a:t>
            </a:r>
            <a:r>
              <a:rPr lang="en-US" sz="1500" dirty="0">
                <a:solidFill>
                  <a:schemeClr val="dk1"/>
                </a:solidFill>
              </a:rPr>
              <a:t> Income dan </a:t>
            </a:r>
            <a:r>
              <a:rPr lang="en-US" sz="1500" dirty="0" err="1">
                <a:solidFill>
                  <a:schemeClr val="dk1"/>
                </a:solidFill>
              </a:rPr>
              <a:t>nilai</a:t>
            </a:r>
            <a:r>
              <a:rPr lang="en-US" sz="1500" dirty="0">
                <a:solidFill>
                  <a:schemeClr val="dk1"/>
                </a:solidFill>
              </a:rPr>
              <a:t> 0 untuk </a:t>
            </a:r>
            <a:r>
              <a:rPr lang="en-US" sz="1500" dirty="0" err="1">
                <a:solidFill>
                  <a:schemeClr val="dk1"/>
                </a:solidFill>
              </a:rPr>
              <a:t>fitur</a:t>
            </a:r>
            <a:r>
              <a:rPr lang="en-US" sz="1500" dirty="0">
                <a:solidFill>
                  <a:schemeClr val="dk1"/>
                </a:solidFill>
              </a:rPr>
              <a:t> </a:t>
            </a:r>
            <a:r>
              <a:rPr lang="en-US" sz="1500" dirty="0" err="1">
                <a:solidFill>
                  <a:schemeClr val="dk1"/>
                </a:solidFill>
              </a:rPr>
              <a:t>Conversion_Rate</a:t>
            </a:r>
            <a:r>
              <a:rPr lang="en-US" sz="1500" dirty="0">
                <a:solidFill>
                  <a:schemeClr val="dk1"/>
                </a:solidFill>
              </a:rPr>
              <a:t>.</a:t>
            </a:r>
          </a:p>
          <a:p>
            <a:pPr marL="133350" lvl="0" indent="0" algn="l" rtl="0">
              <a:spcBef>
                <a:spcPts val="0"/>
              </a:spcBef>
              <a:spcAft>
                <a:spcPts val="0"/>
              </a:spcAft>
              <a:buClr>
                <a:schemeClr val="dk1"/>
              </a:buClr>
              <a:buSzPts val="1500"/>
              <a:buNone/>
            </a:pPr>
            <a:endParaRPr lang="en-US" sz="1500" dirty="0">
              <a:solidFill>
                <a:schemeClr val="dk1"/>
              </a:solidFill>
            </a:endParaRP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1717349" y="1880011"/>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 sz="1000" dirty="0">
                <a:solidFill>
                  <a:schemeClr val="dk1"/>
                </a:solidFill>
              </a:rPr>
              <a:t>Conversion </a:t>
            </a:r>
            <a:r>
              <a:rPr lang="en-US" sz="1000" dirty="0">
                <a:solidFill>
                  <a:schemeClr val="dk1"/>
                </a:solidFill>
              </a:rPr>
              <a:t>R</a:t>
            </a:r>
            <a:r>
              <a:rPr lang="en" sz="1000" dirty="0">
                <a:solidFill>
                  <a:schemeClr val="dk1"/>
                </a:solidFill>
              </a:rPr>
              <a:t>ate</a:t>
            </a: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3948869708"/>
              </p:ext>
            </p:extLst>
          </p:nvPr>
        </p:nvGraphicFramePr>
        <p:xfrm>
          <a:off x="678873" y="2246315"/>
          <a:ext cx="3553691" cy="1684036"/>
        </p:xfrm>
        <a:graphic>
          <a:graphicData uri="http://schemas.openxmlformats.org/drawingml/2006/table">
            <a:tbl>
              <a:tblPr firstRow="1" bandRow="1">
                <a:tableStyleId>{7DF18680-E054-41AD-8BC1-D1AEF772440D}</a:tableStyleId>
              </a:tblPr>
              <a:tblGrid>
                <a:gridCol w="493811">
                  <a:extLst>
                    <a:ext uri="{9D8B030D-6E8A-4147-A177-3AD203B41FA5}">
                      <a16:colId xmlns:a16="http://schemas.microsoft.com/office/drawing/2014/main" val="717017818"/>
                    </a:ext>
                  </a:extLst>
                </a:gridCol>
                <a:gridCol w="683825">
                  <a:extLst>
                    <a:ext uri="{9D8B030D-6E8A-4147-A177-3AD203B41FA5}">
                      <a16:colId xmlns:a16="http://schemas.microsoft.com/office/drawing/2014/main" val="241094651"/>
                    </a:ext>
                  </a:extLst>
                </a:gridCol>
                <a:gridCol w="1046018">
                  <a:extLst>
                    <a:ext uri="{9D8B030D-6E8A-4147-A177-3AD203B41FA5}">
                      <a16:colId xmlns:a16="http://schemas.microsoft.com/office/drawing/2014/main" val="2773248590"/>
                    </a:ext>
                  </a:extLst>
                </a:gridCol>
                <a:gridCol w="1330037">
                  <a:extLst>
                    <a:ext uri="{9D8B030D-6E8A-4147-A177-3AD203B41FA5}">
                      <a16:colId xmlns:a16="http://schemas.microsoft.com/office/drawing/2014/main" val="3911681806"/>
                    </a:ext>
                  </a:extLst>
                </a:gridCol>
              </a:tblGrid>
              <a:tr h="273340">
                <a:tc>
                  <a:txBody>
                    <a:bodyPr/>
                    <a:lstStyle/>
                    <a:p>
                      <a:pPr algn="ctr" fontAlgn="ctr"/>
                      <a:r>
                        <a:rPr lang="en-US" sz="800" dirty="0">
                          <a:effectLs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Response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Conversion_Rate</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NumWebVisitsMonth</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rPr>
                        <a:t>8475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rPr>
                        <a:t>5555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dirty="0">
                          <a:effectLst/>
                        </a:rPr>
                        <a:t>1501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11074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10286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8584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6237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7" name="Google Shape;114;p27">
            <a:extLst>
              <a:ext uri="{FF2B5EF4-FFF2-40B4-BE49-F238E27FC236}">
                <a16:creationId xmlns:a16="http://schemas.microsoft.com/office/drawing/2014/main" id="{9C898357-3DFE-4EEA-8D8D-2246EF31966B}"/>
              </a:ext>
            </a:extLst>
          </p:cNvPr>
          <p:cNvSpPr txBox="1">
            <a:spLocks/>
          </p:cNvSpPr>
          <p:nvPr/>
        </p:nvSpPr>
        <p:spPr>
          <a:xfrm>
            <a:off x="5883330" y="1884762"/>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Income</a:t>
            </a:r>
            <a:endParaRPr lang="en" sz="1000" dirty="0">
              <a:solidFill>
                <a:schemeClr val="dk1"/>
              </a:solidFill>
            </a:endParaRPr>
          </a:p>
        </p:txBody>
      </p:sp>
      <p:graphicFrame>
        <p:nvGraphicFramePr>
          <p:cNvPr id="8" name="Table 6">
            <a:extLst>
              <a:ext uri="{FF2B5EF4-FFF2-40B4-BE49-F238E27FC236}">
                <a16:creationId xmlns:a16="http://schemas.microsoft.com/office/drawing/2014/main" id="{65B9F841-6595-4529-AA7C-FCC9171EBACB}"/>
              </a:ext>
            </a:extLst>
          </p:cNvPr>
          <p:cNvGraphicFramePr>
            <a:graphicFrameLocks noGrp="1"/>
          </p:cNvGraphicFramePr>
          <p:nvPr>
            <p:extLst>
              <p:ext uri="{D42A27DB-BD31-4B8C-83A1-F6EECF244321}">
                <p14:modId xmlns:p14="http://schemas.microsoft.com/office/powerpoint/2010/main" val="1601192478"/>
              </p:ext>
            </p:extLst>
          </p:nvPr>
        </p:nvGraphicFramePr>
        <p:xfrm>
          <a:off x="4787089" y="2249030"/>
          <a:ext cx="3705133" cy="1684036"/>
        </p:xfrm>
        <a:graphic>
          <a:graphicData uri="http://schemas.openxmlformats.org/drawingml/2006/table">
            <a:tbl>
              <a:tblPr firstRow="1" bandRow="1">
                <a:tableStyleId>{7DF18680-E054-41AD-8BC1-D1AEF772440D}</a:tableStyleId>
              </a:tblPr>
              <a:tblGrid>
                <a:gridCol w="498351">
                  <a:extLst>
                    <a:ext uri="{9D8B030D-6E8A-4147-A177-3AD203B41FA5}">
                      <a16:colId xmlns:a16="http://schemas.microsoft.com/office/drawing/2014/main" val="241094651"/>
                    </a:ext>
                  </a:extLst>
                </a:gridCol>
                <a:gridCol w="758361">
                  <a:extLst>
                    <a:ext uri="{9D8B030D-6E8A-4147-A177-3AD203B41FA5}">
                      <a16:colId xmlns:a16="http://schemas.microsoft.com/office/drawing/2014/main" val="1176910737"/>
                    </a:ext>
                  </a:extLst>
                </a:gridCol>
                <a:gridCol w="678913">
                  <a:extLst>
                    <a:ext uri="{9D8B030D-6E8A-4147-A177-3AD203B41FA5}">
                      <a16:colId xmlns:a16="http://schemas.microsoft.com/office/drawing/2014/main" val="3652844342"/>
                    </a:ext>
                  </a:extLst>
                </a:gridCol>
                <a:gridCol w="1003925">
                  <a:extLst>
                    <a:ext uri="{9D8B030D-6E8A-4147-A177-3AD203B41FA5}">
                      <a16:colId xmlns:a16="http://schemas.microsoft.com/office/drawing/2014/main" val="2773248590"/>
                    </a:ext>
                  </a:extLst>
                </a:gridCol>
                <a:gridCol w="765583">
                  <a:extLst>
                    <a:ext uri="{9D8B030D-6E8A-4147-A177-3AD203B41FA5}">
                      <a16:colId xmlns:a16="http://schemas.microsoft.com/office/drawing/2014/main" val="3911681806"/>
                    </a:ext>
                  </a:extLst>
                </a:gridCol>
              </a:tblGrid>
              <a:tr h="273340">
                <a:tc>
                  <a:txBody>
                    <a:bodyPr/>
                    <a:lstStyle/>
                    <a:p>
                      <a:pPr algn="ctr" fontAlgn="ctr"/>
                      <a:r>
                        <a:rPr lang="en-US" sz="800" dirty="0">
                          <a:effectLst/>
                          <a:latin typeface="+mj-l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mj-lt"/>
                        </a:rPr>
                        <a:t>Year_Birth</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latin typeface="+mj-lt"/>
                        </a:rPr>
                        <a:t>Education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mj-lt"/>
                        </a:rPr>
                        <a:t>Marital_Status</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latin typeface="+mj-lt"/>
                        </a:rPr>
                        <a:t>Income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latin typeface="+mj-lt"/>
                        </a:rPr>
                        <a:t>1994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err="1">
                          <a:effectLst/>
                          <a:latin typeface="+mj-lt"/>
                        </a:rPr>
                        <a:t>Menikah</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mj-lt"/>
                        </a:rPr>
                        <a:t>5255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mj-lt"/>
                        </a:rPr>
                        <a:t>7281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1959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mj-lt"/>
                        </a:rPr>
                        <a:t>7244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1951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mj-lt"/>
                        </a:rPr>
                        <a:t>8557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1982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mj-lt"/>
                        </a:rPr>
                        <a:t>10629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1973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D3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mj-lt"/>
                        </a:rPr>
                        <a:t>52247251.35</a:t>
                      </a:r>
                      <a:endParaRPr lang="en-US" sz="800" dirty="0">
                        <a:effectLst/>
                        <a:latin typeface="+mj-l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mj-lt"/>
                        </a:rPr>
                        <a:t>8996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1957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mj-l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mj-lt"/>
                        </a:rPr>
                        <a:t>52247251.35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0" name="Google Shape;115;p27">
            <a:extLst>
              <a:ext uri="{FF2B5EF4-FFF2-40B4-BE49-F238E27FC236}">
                <a16:creationId xmlns:a16="http://schemas.microsoft.com/office/drawing/2014/main" id="{B294DE35-0EA4-42FC-96F5-7E2488DCB1F7}"/>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990117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120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data </a:t>
            </a:r>
            <a:r>
              <a:rPr lang="en" sz="1500" dirty="0">
                <a:solidFill>
                  <a:schemeClr val="dk1"/>
                </a:solidFill>
              </a:rPr>
              <a:t>preprocessing, </a:t>
            </a:r>
            <a:r>
              <a:rPr lang="en-US" sz="1500" dirty="0" err="1">
                <a:solidFill>
                  <a:schemeClr val="dk1"/>
                </a:solidFill>
              </a:rPr>
              <a:t>dilakukan</a:t>
            </a:r>
            <a:r>
              <a:rPr lang="en-US" sz="1500" dirty="0">
                <a:solidFill>
                  <a:schemeClr val="dk1"/>
                </a:solidFill>
              </a:rPr>
              <a:t> beberapa proses </a:t>
            </a:r>
            <a:r>
              <a:rPr lang="en-US" sz="1500" dirty="0" err="1">
                <a:solidFill>
                  <a:schemeClr val="dk1"/>
                </a:solidFill>
              </a:rPr>
              <a:t>yakni</a:t>
            </a:r>
            <a:r>
              <a:rPr lang="en-US" sz="1500" dirty="0">
                <a:solidFill>
                  <a:schemeClr val="dk1"/>
                </a:solidFill>
              </a:rPr>
              <a:t> proses drop features, feature encoding, dan standardization.</a:t>
            </a: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Untuk proses drop features </a:t>
            </a:r>
            <a:r>
              <a:rPr lang="en-US" sz="1500" dirty="0" err="1">
                <a:solidFill>
                  <a:schemeClr val="dk1"/>
                </a:solidFill>
              </a:rPr>
              <a:t>dilakukan</a:t>
            </a:r>
            <a:r>
              <a:rPr lang="en-US" sz="1500" dirty="0">
                <a:solidFill>
                  <a:schemeClr val="dk1"/>
                </a:solidFill>
              </a:rPr>
              <a:t> untuk </a:t>
            </a:r>
            <a:r>
              <a:rPr lang="en-US" sz="1500" dirty="0" err="1">
                <a:solidFill>
                  <a:schemeClr val="dk1"/>
                </a:solidFill>
              </a:rPr>
              <a:t>menghapus</a:t>
            </a:r>
            <a:r>
              <a:rPr lang="en-US" sz="1500" dirty="0">
                <a:solidFill>
                  <a:schemeClr val="dk1"/>
                </a:solidFill>
              </a:rPr>
              <a:t> </a:t>
            </a:r>
            <a:r>
              <a:rPr lang="en-US" sz="1500" dirty="0" err="1">
                <a:solidFill>
                  <a:schemeClr val="dk1"/>
                </a:solidFill>
              </a:rPr>
              <a:t>fitur-fitur</a:t>
            </a:r>
            <a:r>
              <a:rPr lang="en-US" sz="1500" dirty="0">
                <a:solidFill>
                  <a:schemeClr val="dk1"/>
                </a:solidFill>
              </a:rPr>
              <a:t> yang </a:t>
            </a:r>
            <a:r>
              <a:rPr lang="en-US" sz="1500" dirty="0" err="1">
                <a:solidFill>
                  <a:schemeClr val="dk1"/>
                </a:solidFill>
              </a:rPr>
              <a:t>tidak</a:t>
            </a:r>
            <a:r>
              <a:rPr lang="en-US" sz="1500" dirty="0">
                <a:solidFill>
                  <a:schemeClr val="dk1"/>
                </a:solidFill>
              </a:rPr>
              <a:t> </a:t>
            </a:r>
            <a:r>
              <a:rPr lang="en-US" sz="1500" dirty="0" err="1">
                <a:solidFill>
                  <a:schemeClr val="dk1"/>
                </a:solidFill>
              </a:rPr>
              <a:t>diperlukan</a:t>
            </a:r>
            <a:r>
              <a:rPr lang="en-US" sz="1500" dirty="0">
                <a:solidFill>
                  <a:schemeClr val="dk1"/>
                </a:solidFill>
              </a:rPr>
              <a:t>. Dimana </a:t>
            </a:r>
            <a:r>
              <a:rPr lang="en-US" sz="1500" dirty="0" err="1">
                <a:solidFill>
                  <a:schemeClr val="dk1"/>
                </a:solidFill>
              </a:rPr>
              <a:t>fitur-fitur</a:t>
            </a:r>
            <a:r>
              <a:rPr lang="en-US" sz="1500" dirty="0">
                <a:solidFill>
                  <a:schemeClr val="dk1"/>
                </a:solidFill>
              </a:rPr>
              <a:t> yang dihapus </a:t>
            </a:r>
            <a:r>
              <a:rPr lang="en-US" sz="1500" dirty="0" err="1">
                <a:solidFill>
                  <a:schemeClr val="dk1"/>
                </a:solidFill>
              </a:rPr>
              <a:t>yakni</a:t>
            </a:r>
            <a:r>
              <a:rPr lang="en-US" sz="1500" dirty="0">
                <a:solidFill>
                  <a:schemeClr val="dk1"/>
                </a:solidFill>
              </a:rPr>
              <a:t> </a:t>
            </a:r>
            <a:r>
              <a:rPr lang="en-US" sz="1500" dirty="0" err="1">
                <a:solidFill>
                  <a:schemeClr val="dk1"/>
                </a:solidFill>
              </a:rPr>
              <a:t>fitur-fitur</a:t>
            </a:r>
            <a:r>
              <a:rPr lang="en-US" sz="1500" dirty="0">
                <a:solidFill>
                  <a:schemeClr val="dk1"/>
                </a:solidFill>
              </a:rPr>
              <a:t> yang </a:t>
            </a:r>
            <a:r>
              <a:rPr lang="en-US" sz="1500" dirty="0" err="1">
                <a:solidFill>
                  <a:schemeClr val="dk1"/>
                </a:solidFill>
              </a:rPr>
              <a:t>telah</a:t>
            </a:r>
            <a:r>
              <a:rPr lang="en-US" sz="1500" dirty="0">
                <a:solidFill>
                  <a:schemeClr val="dk1"/>
                </a:solidFill>
              </a:rPr>
              <a:t> </a:t>
            </a:r>
            <a:r>
              <a:rPr lang="en-US" sz="1500" dirty="0" err="1">
                <a:solidFill>
                  <a:schemeClr val="dk1"/>
                </a:solidFill>
              </a:rPr>
              <a:t>diolah</a:t>
            </a:r>
            <a:r>
              <a:rPr lang="en-US" sz="1500" dirty="0">
                <a:solidFill>
                  <a:schemeClr val="dk1"/>
                </a:solidFill>
              </a:rPr>
              <a:t> pada </a:t>
            </a:r>
            <a:r>
              <a:rPr lang="en-US" sz="1500" dirty="0" err="1">
                <a:solidFill>
                  <a:schemeClr val="dk1"/>
                </a:solidFill>
              </a:rPr>
              <a:t>tahap</a:t>
            </a:r>
            <a:r>
              <a:rPr lang="en-US" sz="1500" dirty="0">
                <a:solidFill>
                  <a:schemeClr val="dk1"/>
                </a:solidFill>
              </a:rPr>
              <a:t> feature engineering dan </a:t>
            </a:r>
            <a:r>
              <a:rPr lang="en-US" sz="1500" dirty="0" err="1">
                <a:solidFill>
                  <a:schemeClr val="dk1"/>
                </a:solidFill>
              </a:rPr>
              <a:t>fitur</a:t>
            </a:r>
            <a:r>
              <a:rPr lang="en-US" sz="1500" dirty="0">
                <a:solidFill>
                  <a:schemeClr val="dk1"/>
                </a:solidFill>
              </a:rPr>
              <a:t> yang </a:t>
            </a:r>
            <a:r>
              <a:rPr lang="en-US" sz="1500" dirty="0" err="1">
                <a:solidFill>
                  <a:schemeClr val="dk1"/>
                </a:solidFill>
              </a:rPr>
              <a:t>tidak</a:t>
            </a:r>
            <a:r>
              <a:rPr lang="en-US" sz="1500" dirty="0">
                <a:solidFill>
                  <a:schemeClr val="dk1"/>
                </a:solidFill>
              </a:rPr>
              <a:t> </a:t>
            </a:r>
            <a:r>
              <a:rPr lang="en-US" sz="1500" dirty="0" err="1">
                <a:solidFill>
                  <a:schemeClr val="dk1"/>
                </a:solidFill>
              </a:rPr>
              <a:t>diperlukan</a:t>
            </a:r>
            <a:r>
              <a:rPr lang="en-US" sz="1500" dirty="0">
                <a:solidFill>
                  <a:schemeClr val="dk1"/>
                </a:solidFill>
              </a:rPr>
              <a:t> </a:t>
            </a:r>
            <a:r>
              <a:rPr lang="en-US" sz="1500" dirty="0" err="1">
                <a:solidFill>
                  <a:schemeClr val="dk1"/>
                </a:solidFill>
              </a:rPr>
              <a:t>seperti</a:t>
            </a:r>
            <a:r>
              <a:rPr lang="en-US" sz="1500" dirty="0">
                <a:solidFill>
                  <a:schemeClr val="dk1"/>
                </a:solidFill>
              </a:rPr>
              <a:t> 'Unnamed: 0', 'ID', '</a:t>
            </a:r>
            <a:r>
              <a:rPr lang="en-US" sz="1500" dirty="0" err="1">
                <a:solidFill>
                  <a:schemeClr val="dk1"/>
                </a:solidFill>
              </a:rPr>
              <a:t>Z_CostContact</a:t>
            </a:r>
            <a:r>
              <a:rPr lang="en-US" sz="1500" dirty="0">
                <a:solidFill>
                  <a:schemeClr val="dk1"/>
                </a:solidFill>
              </a:rPr>
              <a:t>', dan '</a:t>
            </a:r>
            <a:r>
              <a:rPr lang="en-US" sz="1500" dirty="0" err="1">
                <a:solidFill>
                  <a:schemeClr val="dk1"/>
                </a:solidFill>
              </a:rPr>
              <a:t>Z_Revenue</a:t>
            </a:r>
            <a:r>
              <a:rPr lang="en-US" sz="1500" dirty="0">
                <a:solidFill>
                  <a:schemeClr val="dk1"/>
                </a:solidFill>
              </a:rPr>
              <a:t>’</a:t>
            </a:r>
            <a:endParaRPr lang="en" sz="1500" dirty="0">
              <a:solidFill>
                <a:schemeClr val="dk1"/>
              </a:solidFill>
            </a:endParaRP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Setelah </a:t>
            </a:r>
            <a:r>
              <a:rPr lang="en-US" sz="1500" dirty="0" err="1">
                <a:solidFill>
                  <a:schemeClr val="dk1"/>
                </a:solidFill>
              </a:rPr>
              <a:t>dilakukan</a:t>
            </a:r>
            <a:r>
              <a:rPr lang="en-US" sz="1500" dirty="0">
                <a:solidFill>
                  <a:schemeClr val="dk1"/>
                </a:solidFill>
              </a:rPr>
              <a:t> proses drop features, menghasilkan </a:t>
            </a:r>
            <a:r>
              <a:rPr lang="en-US" sz="1500" dirty="0" err="1">
                <a:solidFill>
                  <a:schemeClr val="dk1"/>
                </a:solidFill>
              </a:rPr>
              <a:t>kolom</a:t>
            </a:r>
            <a:r>
              <a:rPr lang="en-US" sz="1500" dirty="0">
                <a:solidFill>
                  <a:schemeClr val="dk1"/>
                </a:solidFill>
              </a:rPr>
              <a:t> </a:t>
            </a:r>
            <a:r>
              <a:rPr lang="en-US" sz="1500" dirty="0" err="1">
                <a:solidFill>
                  <a:schemeClr val="dk1"/>
                </a:solidFill>
              </a:rPr>
              <a:t>sebanyak</a:t>
            </a:r>
            <a:r>
              <a:rPr lang="en-US" sz="1500" dirty="0">
                <a:solidFill>
                  <a:schemeClr val="dk1"/>
                </a:solidFill>
              </a:rPr>
              <a:t> 16 </a:t>
            </a:r>
            <a:r>
              <a:rPr lang="en-US" sz="1500" dirty="0" err="1">
                <a:solidFill>
                  <a:schemeClr val="dk1"/>
                </a:solidFill>
              </a:rPr>
              <a:t>kolom</a:t>
            </a:r>
            <a:r>
              <a:rPr lang="en-US" sz="1500" dirty="0">
                <a:solidFill>
                  <a:schemeClr val="dk1"/>
                </a:solidFill>
              </a:rPr>
              <a:t>.</a:t>
            </a:r>
            <a:endParaRPr lang="en" sz="1500" dirty="0">
              <a:solidFill>
                <a:schemeClr val="dk1"/>
              </a:solidFill>
            </a:endParaRPr>
          </a:p>
        </p:txBody>
      </p:sp>
      <p:sp>
        <p:nvSpPr>
          <p:cNvPr id="6" name="Google Shape;115;p27">
            <a:extLst>
              <a:ext uri="{FF2B5EF4-FFF2-40B4-BE49-F238E27FC236}">
                <a16:creationId xmlns:a16="http://schemas.microsoft.com/office/drawing/2014/main" id="{DCC502E3-8B01-4837-832C-C2DB3E14951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Pada proses feature encoding, </a:t>
            </a:r>
            <a:r>
              <a:rPr lang="en-US" sz="1500" dirty="0" err="1">
                <a:solidFill>
                  <a:schemeClr val="dk1"/>
                </a:solidFill>
              </a:rPr>
              <a:t>melakukan</a:t>
            </a:r>
            <a:r>
              <a:rPr lang="en-US" sz="1500" dirty="0">
                <a:solidFill>
                  <a:schemeClr val="dk1"/>
                </a:solidFill>
              </a:rPr>
              <a:t> proses encoding untuk </a:t>
            </a:r>
            <a:r>
              <a:rPr lang="en-US" sz="1500" dirty="0" err="1">
                <a:solidFill>
                  <a:schemeClr val="dk1"/>
                </a:solidFill>
              </a:rPr>
              <a:t>fitur-fitur</a:t>
            </a:r>
            <a:r>
              <a:rPr lang="en-US" sz="1500" dirty="0">
                <a:solidFill>
                  <a:schemeClr val="dk1"/>
                </a:solidFill>
              </a:rPr>
              <a:t> categorical </a:t>
            </a:r>
            <a:r>
              <a:rPr lang="en-US" sz="1500" dirty="0" err="1">
                <a:solidFill>
                  <a:schemeClr val="dk1"/>
                </a:solidFill>
              </a:rPr>
              <a:t>yakni</a:t>
            </a:r>
            <a:r>
              <a:rPr lang="en-US" sz="1500" dirty="0">
                <a:solidFill>
                  <a:schemeClr val="dk1"/>
                </a:solidFill>
              </a:rPr>
              <a:t> 'Education', '</a:t>
            </a:r>
            <a:r>
              <a:rPr lang="en-US" sz="1500" dirty="0" err="1">
                <a:solidFill>
                  <a:schemeClr val="dk1"/>
                </a:solidFill>
              </a:rPr>
              <a:t>Marital_Status</a:t>
            </a:r>
            <a:r>
              <a:rPr lang="en-US" sz="1500" dirty="0">
                <a:solidFill>
                  <a:schemeClr val="dk1"/>
                </a:solidFill>
              </a:rPr>
              <a:t>', dan '</a:t>
            </a:r>
            <a:r>
              <a:rPr lang="en-US" sz="1500" dirty="0" err="1">
                <a:solidFill>
                  <a:schemeClr val="dk1"/>
                </a:solidFill>
              </a:rPr>
              <a:t>Age_Group</a:t>
            </a:r>
            <a:r>
              <a:rPr lang="en-US" sz="1500" dirty="0">
                <a:solidFill>
                  <a:schemeClr val="dk1"/>
                </a:solidFill>
              </a:rPr>
              <a:t>'.</a:t>
            </a:r>
            <a:endParaRPr sz="1500" dirty="0">
              <a:solidFill>
                <a:schemeClr val="dk1"/>
              </a:solidFill>
            </a:endParaRP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Untuk </a:t>
            </a:r>
            <a:r>
              <a:rPr lang="en-US" sz="1500" dirty="0" err="1">
                <a:solidFill>
                  <a:schemeClr val="dk1"/>
                </a:solidFill>
              </a:rPr>
              <a:t>urutan</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fitur</a:t>
            </a:r>
            <a:r>
              <a:rPr lang="en-US" sz="1500" dirty="0">
                <a:solidFill>
                  <a:schemeClr val="dk1"/>
                </a:solidFill>
              </a:rPr>
              <a:t> Education </a:t>
            </a:r>
            <a:r>
              <a:rPr lang="en-US" sz="1500" dirty="0" err="1">
                <a:solidFill>
                  <a:schemeClr val="dk1"/>
                </a:solidFill>
              </a:rPr>
              <a:t>dari</a:t>
            </a:r>
            <a:r>
              <a:rPr lang="en-US" sz="1500" dirty="0">
                <a:solidFill>
                  <a:schemeClr val="dk1"/>
                </a:solidFill>
              </a:rPr>
              <a:t> yang </a:t>
            </a:r>
            <a:r>
              <a:rPr lang="en-US" sz="1500" dirty="0" err="1">
                <a:solidFill>
                  <a:schemeClr val="dk1"/>
                </a:solidFill>
              </a:rPr>
              <a:t>terendah</a:t>
            </a:r>
            <a:r>
              <a:rPr lang="en-US" sz="1500" dirty="0">
                <a:solidFill>
                  <a:schemeClr val="dk1"/>
                </a:solidFill>
              </a:rPr>
              <a:t> ke </a:t>
            </a:r>
            <a:r>
              <a:rPr lang="en-US" sz="1500" dirty="0" err="1">
                <a:solidFill>
                  <a:schemeClr val="dk1"/>
                </a:solidFill>
              </a:rPr>
              <a:t>tertinggi</a:t>
            </a:r>
            <a:r>
              <a:rPr lang="en-US" sz="1500" dirty="0">
                <a:solidFill>
                  <a:schemeClr val="dk1"/>
                </a:solidFill>
              </a:rPr>
              <a:t> </a:t>
            </a:r>
            <a:r>
              <a:rPr lang="en-US" sz="1500" dirty="0" err="1">
                <a:solidFill>
                  <a:schemeClr val="dk1"/>
                </a:solidFill>
              </a:rPr>
              <a:t>yakni</a:t>
            </a:r>
            <a:r>
              <a:rPr lang="en-US" sz="1500" dirty="0">
                <a:solidFill>
                  <a:schemeClr val="dk1"/>
                </a:solidFill>
              </a:rPr>
              <a:t> SMA, D3, S1, S2, S3.</a:t>
            </a: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Untuk </a:t>
            </a:r>
            <a:r>
              <a:rPr lang="en-US" sz="1500" dirty="0" err="1">
                <a:solidFill>
                  <a:schemeClr val="dk1"/>
                </a:solidFill>
              </a:rPr>
              <a:t>urutan</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fitur</a:t>
            </a:r>
            <a:r>
              <a:rPr lang="en-US" sz="1500" dirty="0">
                <a:solidFill>
                  <a:schemeClr val="dk1"/>
                </a:solidFill>
              </a:rPr>
              <a:t> </a:t>
            </a:r>
            <a:r>
              <a:rPr lang="en-US" sz="1500" dirty="0" err="1">
                <a:solidFill>
                  <a:schemeClr val="dk1"/>
                </a:solidFill>
              </a:rPr>
              <a:t>Marital_Statusdari</a:t>
            </a:r>
            <a:r>
              <a:rPr lang="en-US" sz="1500" dirty="0">
                <a:solidFill>
                  <a:schemeClr val="dk1"/>
                </a:solidFill>
              </a:rPr>
              <a:t> yang </a:t>
            </a:r>
            <a:r>
              <a:rPr lang="en-US" sz="1500" dirty="0" err="1">
                <a:solidFill>
                  <a:schemeClr val="dk1"/>
                </a:solidFill>
              </a:rPr>
              <a:t>terendah</a:t>
            </a:r>
            <a:r>
              <a:rPr lang="en-US" sz="1500" dirty="0">
                <a:solidFill>
                  <a:schemeClr val="dk1"/>
                </a:solidFill>
              </a:rPr>
              <a:t> ke </a:t>
            </a:r>
            <a:r>
              <a:rPr lang="en-US" sz="1500" dirty="0" err="1">
                <a:solidFill>
                  <a:schemeClr val="dk1"/>
                </a:solidFill>
              </a:rPr>
              <a:t>tertinggi</a:t>
            </a:r>
            <a:r>
              <a:rPr lang="en-US" sz="1500" dirty="0">
                <a:solidFill>
                  <a:schemeClr val="dk1"/>
                </a:solidFill>
              </a:rPr>
              <a:t> </a:t>
            </a:r>
            <a:r>
              <a:rPr lang="en-US" sz="1500" dirty="0" err="1">
                <a:solidFill>
                  <a:schemeClr val="dk1"/>
                </a:solidFill>
              </a:rPr>
              <a:t>yakni</a:t>
            </a:r>
            <a:r>
              <a:rPr lang="en-US" sz="1500" dirty="0">
                <a:solidFill>
                  <a:schemeClr val="dk1"/>
                </a:solidFill>
              </a:rPr>
              <a:t> '</a:t>
            </a:r>
            <a:r>
              <a:rPr lang="en-US" sz="1500" dirty="0" err="1">
                <a:solidFill>
                  <a:schemeClr val="dk1"/>
                </a:solidFill>
              </a:rPr>
              <a:t>Lajang</a:t>
            </a:r>
            <a:r>
              <a:rPr lang="en-US" sz="1500" dirty="0">
                <a:solidFill>
                  <a:schemeClr val="dk1"/>
                </a:solidFill>
              </a:rPr>
              <a:t>’, '</a:t>
            </a:r>
            <a:r>
              <a:rPr lang="en-US" sz="1500" dirty="0" err="1">
                <a:solidFill>
                  <a:schemeClr val="dk1"/>
                </a:solidFill>
              </a:rPr>
              <a:t>Bertunangan</a:t>
            </a:r>
            <a:r>
              <a:rPr lang="en-US" sz="1500" dirty="0">
                <a:solidFill>
                  <a:schemeClr val="dk1"/>
                </a:solidFill>
              </a:rPr>
              <a:t>', '</a:t>
            </a:r>
            <a:r>
              <a:rPr lang="en-US" sz="1500" dirty="0" err="1">
                <a:solidFill>
                  <a:schemeClr val="dk1"/>
                </a:solidFill>
              </a:rPr>
              <a:t>Menikah</a:t>
            </a:r>
            <a:r>
              <a:rPr lang="en-US" sz="1500" dirty="0">
                <a:solidFill>
                  <a:schemeClr val="dk1"/>
                </a:solidFill>
              </a:rPr>
              <a:t>', '</a:t>
            </a:r>
            <a:r>
              <a:rPr lang="en-US" sz="1500" dirty="0" err="1">
                <a:solidFill>
                  <a:schemeClr val="dk1"/>
                </a:solidFill>
              </a:rPr>
              <a:t>Cerai</a:t>
            </a:r>
            <a:r>
              <a:rPr lang="en-US" sz="1500" dirty="0">
                <a:solidFill>
                  <a:schemeClr val="dk1"/>
                </a:solidFill>
              </a:rPr>
              <a:t>', '</a:t>
            </a:r>
            <a:r>
              <a:rPr lang="en-US" sz="1500" dirty="0" err="1">
                <a:solidFill>
                  <a:schemeClr val="dk1"/>
                </a:solidFill>
              </a:rPr>
              <a:t>Janda</a:t>
            </a:r>
            <a:r>
              <a:rPr lang="en-US" sz="1500" dirty="0">
                <a:solidFill>
                  <a:schemeClr val="dk1"/>
                </a:solidFill>
              </a:rPr>
              <a:t>', '</a:t>
            </a:r>
            <a:r>
              <a:rPr lang="en-US" sz="1500" dirty="0" err="1">
                <a:solidFill>
                  <a:schemeClr val="dk1"/>
                </a:solidFill>
              </a:rPr>
              <a:t>Duda</a:t>
            </a:r>
            <a:r>
              <a:rPr lang="en-US" sz="1500" dirty="0">
                <a:solidFill>
                  <a:schemeClr val="dk1"/>
                </a:solidFill>
              </a:rPr>
              <a:t>’.</a:t>
            </a:r>
          </a:p>
          <a:p>
            <a:pPr marL="457200" lvl="0" indent="-323850" algn="l" rtl="0">
              <a:spcBef>
                <a:spcPts val="1200"/>
              </a:spcBef>
              <a:spcAft>
                <a:spcPts val="0"/>
              </a:spcAft>
              <a:buClr>
                <a:schemeClr val="dk1"/>
              </a:buClr>
              <a:buSzPts val="1500"/>
              <a:buChar char="●"/>
            </a:pPr>
            <a:endParaRPr lang="en-US" sz="1500" dirty="0">
              <a:solidFill>
                <a:schemeClr val="dk1"/>
              </a:solidFill>
            </a:endParaRPr>
          </a:p>
          <a:p>
            <a:pPr marL="457200" lvl="0" indent="-323850" algn="l" rtl="0">
              <a:spcBef>
                <a:spcPts val="1200"/>
              </a:spcBef>
              <a:spcAft>
                <a:spcPts val="0"/>
              </a:spcAft>
              <a:buClr>
                <a:schemeClr val="dk1"/>
              </a:buClr>
              <a:buSzPts val="1500"/>
              <a:buChar char="●"/>
            </a:pPr>
            <a:r>
              <a:rPr lang="en-US" sz="1500" dirty="0">
                <a:solidFill>
                  <a:schemeClr val="dk1"/>
                </a:solidFill>
              </a:rPr>
              <a:t>Untuk </a:t>
            </a:r>
            <a:r>
              <a:rPr lang="en-US" sz="1500" dirty="0" err="1">
                <a:solidFill>
                  <a:schemeClr val="dk1"/>
                </a:solidFill>
              </a:rPr>
              <a:t>urutan</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fitur</a:t>
            </a:r>
            <a:r>
              <a:rPr lang="en-US" sz="1500" dirty="0">
                <a:solidFill>
                  <a:schemeClr val="dk1"/>
                </a:solidFill>
              </a:rPr>
              <a:t> </a:t>
            </a:r>
            <a:r>
              <a:rPr lang="en-US" sz="1500" dirty="0" err="1">
                <a:solidFill>
                  <a:schemeClr val="dk1"/>
                </a:solidFill>
              </a:rPr>
              <a:t>Age_Group</a:t>
            </a:r>
            <a:r>
              <a:rPr lang="en-US" sz="1500" dirty="0">
                <a:solidFill>
                  <a:schemeClr val="dk1"/>
                </a:solidFill>
              </a:rPr>
              <a:t> </a:t>
            </a:r>
            <a:r>
              <a:rPr lang="en-US" sz="1500" dirty="0" err="1">
                <a:solidFill>
                  <a:schemeClr val="dk1"/>
                </a:solidFill>
              </a:rPr>
              <a:t>dari</a:t>
            </a:r>
            <a:r>
              <a:rPr lang="en-US" sz="1500" dirty="0">
                <a:solidFill>
                  <a:schemeClr val="dk1"/>
                </a:solidFill>
              </a:rPr>
              <a:t> yang </a:t>
            </a:r>
            <a:r>
              <a:rPr lang="en-US" sz="1500" dirty="0" err="1">
                <a:solidFill>
                  <a:schemeClr val="dk1"/>
                </a:solidFill>
              </a:rPr>
              <a:t>terendah</a:t>
            </a:r>
            <a:r>
              <a:rPr lang="en-US" sz="1500" dirty="0">
                <a:solidFill>
                  <a:schemeClr val="dk1"/>
                </a:solidFill>
              </a:rPr>
              <a:t> ke </a:t>
            </a:r>
            <a:r>
              <a:rPr lang="en-US" sz="1500" dirty="0" err="1">
                <a:solidFill>
                  <a:schemeClr val="dk1"/>
                </a:solidFill>
              </a:rPr>
              <a:t>tertinggi</a:t>
            </a:r>
            <a:r>
              <a:rPr lang="en-US" sz="1500" dirty="0">
                <a:solidFill>
                  <a:schemeClr val="dk1"/>
                </a:solidFill>
              </a:rPr>
              <a:t> </a:t>
            </a:r>
            <a:r>
              <a:rPr lang="en-US" sz="1500" dirty="0" err="1">
                <a:solidFill>
                  <a:schemeClr val="dk1"/>
                </a:solidFill>
              </a:rPr>
              <a:t>yakni</a:t>
            </a:r>
            <a:r>
              <a:rPr lang="en-US" sz="1500" dirty="0">
                <a:solidFill>
                  <a:schemeClr val="dk1"/>
                </a:solidFill>
              </a:rPr>
              <a:t> '</a:t>
            </a:r>
            <a:r>
              <a:rPr lang="en-US" sz="1500" dirty="0" err="1">
                <a:solidFill>
                  <a:schemeClr val="dk1"/>
                </a:solidFill>
              </a:rPr>
              <a:t>Remaja</a:t>
            </a:r>
            <a:r>
              <a:rPr lang="en-US" sz="1500" dirty="0">
                <a:solidFill>
                  <a:schemeClr val="dk1"/>
                </a:solidFill>
              </a:rPr>
              <a:t>', '</a:t>
            </a:r>
            <a:r>
              <a:rPr lang="en-US" sz="1500" dirty="0" err="1">
                <a:solidFill>
                  <a:schemeClr val="dk1"/>
                </a:solidFill>
              </a:rPr>
              <a:t>Dewasa</a:t>
            </a:r>
            <a:r>
              <a:rPr lang="en-US" sz="1500" dirty="0">
                <a:solidFill>
                  <a:schemeClr val="dk1"/>
                </a:solidFill>
              </a:rPr>
              <a:t> Muda', '</a:t>
            </a:r>
            <a:r>
              <a:rPr lang="en-US" sz="1500" dirty="0" err="1">
                <a:solidFill>
                  <a:schemeClr val="dk1"/>
                </a:solidFill>
              </a:rPr>
              <a:t>Dewasa</a:t>
            </a:r>
            <a:r>
              <a:rPr lang="en-US" sz="1500" dirty="0">
                <a:solidFill>
                  <a:schemeClr val="dk1"/>
                </a:solidFill>
              </a:rPr>
              <a:t>', '</a:t>
            </a:r>
            <a:r>
              <a:rPr lang="en-US" sz="1500" dirty="0" err="1">
                <a:solidFill>
                  <a:schemeClr val="dk1"/>
                </a:solidFill>
              </a:rPr>
              <a:t>Setengah</a:t>
            </a:r>
            <a:r>
              <a:rPr lang="en-US" sz="1500" dirty="0">
                <a:solidFill>
                  <a:schemeClr val="dk1"/>
                </a:solidFill>
              </a:rPr>
              <a:t> </a:t>
            </a:r>
            <a:r>
              <a:rPr lang="en-US" sz="1500" dirty="0" err="1">
                <a:solidFill>
                  <a:schemeClr val="dk1"/>
                </a:solidFill>
              </a:rPr>
              <a:t>Baya</a:t>
            </a:r>
            <a:r>
              <a:rPr lang="en-US" sz="1500" dirty="0">
                <a:solidFill>
                  <a:schemeClr val="dk1"/>
                </a:solidFill>
              </a:rPr>
              <a:t>', '</a:t>
            </a:r>
            <a:r>
              <a:rPr lang="en-US" sz="1500" dirty="0" err="1">
                <a:solidFill>
                  <a:schemeClr val="dk1"/>
                </a:solidFill>
              </a:rPr>
              <a:t>Lanjut</a:t>
            </a:r>
            <a:r>
              <a:rPr lang="en-US" sz="1500" dirty="0">
                <a:solidFill>
                  <a:schemeClr val="dk1"/>
                </a:solidFill>
              </a:rPr>
              <a:t> </a:t>
            </a:r>
            <a:r>
              <a:rPr lang="en-US" sz="1500" dirty="0" err="1">
                <a:solidFill>
                  <a:schemeClr val="dk1"/>
                </a:solidFill>
              </a:rPr>
              <a:t>Usia</a:t>
            </a:r>
            <a:r>
              <a:rPr lang="en-US" sz="1500" dirty="0">
                <a:solidFill>
                  <a:schemeClr val="dk1"/>
                </a:solidFill>
              </a:rPr>
              <a:t>'.</a:t>
            </a:r>
            <a:endParaRPr sz="1500" dirty="0">
              <a:solidFill>
                <a:schemeClr val="dk1"/>
              </a:solidFill>
            </a:endParaRPr>
          </a:p>
        </p:txBody>
      </p:sp>
      <p:sp>
        <p:nvSpPr>
          <p:cNvPr id="6" name="Google Shape;115;p27">
            <a:extLst>
              <a:ext uri="{FF2B5EF4-FFF2-40B4-BE49-F238E27FC236}">
                <a16:creationId xmlns:a16="http://schemas.microsoft.com/office/drawing/2014/main" id="{43E81CEC-2602-4CC1-8545-C5A2647356A4}"/>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41928614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88726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Pada proses feature encoding ini </a:t>
            </a:r>
            <a:r>
              <a:rPr lang="en-US" sz="1500" dirty="0" err="1">
                <a:solidFill>
                  <a:schemeClr val="dk1"/>
                </a:solidFill>
              </a:rPr>
              <a:t>dilakukan</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metode</a:t>
            </a:r>
            <a:r>
              <a:rPr lang="en-US" sz="1500" dirty="0">
                <a:solidFill>
                  <a:schemeClr val="dk1"/>
                </a:solidFill>
              </a:rPr>
              <a:t> label encoding.</a:t>
            </a: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1431970" y="1625015"/>
            <a:ext cx="2335106" cy="544345"/>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100" dirty="0">
                <a:solidFill>
                  <a:schemeClr val="dk1"/>
                </a:solidFill>
              </a:rPr>
              <a:t>Fitur categorical (</a:t>
            </a:r>
            <a:r>
              <a:rPr lang="en-US" sz="1100" i="1" dirty="0">
                <a:solidFill>
                  <a:schemeClr val="dk1"/>
                </a:solidFill>
              </a:rPr>
              <a:t>Before</a:t>
            </a:r>
            <a:r>
              <a:rPr lang="en-US" sz="1100" dirty="0">
                <a:solidFill>
                  <a:schemeClr val="dk1"/>
                </a:solidFill>
              </a:rPr>
              <a:t>)</a:t>
            </a:r>
            <a:endParaRPr lang="en" sz="1100" dirty="0">
              <a:solidFill>
                <a:schemeClr val="dk1"/>
              </a:solidFill>
            </a:endParaRP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1970165646"/>
              </p:ext>
            </p:extLst>
          </p:nvPr>
        </p:nvGraphicFramePr>
        <p:xfrm>
          <a:off x="569884" y="2118731"/>
          <a:ext cx="3711171" cy="2200993"/>
        </p:xfrm>
        <a:graphic>
          <a:graphicData uri="http://schemas.openxmlformats.org/drawingml/2006/table">
            <a:tbl>
              <a:tblPr firstRow="1" bandRow="1">
                <a:tableStyleId>{7DF18680-E054-41AD-8BC1-D1AEF772440D}</a:tableStyleId>
              </a:tblPr>
              <a:tblGrid>
                <a:gridCol w="829376">
                  <a:extLst>
                    <a:ext uri="{9D8B030D-6E8A-4147-A177-3AD203B41FA5}">
                      <a16:colId xmlns:a16="http://schemas.microsoft.com/office/drawing/2014/main" val="241094651"/>
                    </a:ext>
                  </a:extLst>
                </a:gridCol>
                <a:gridCol w="1268662">
                  <a:extLst>
                    <a:ext uri="{9D8B030D-6E8A-4147-A177-3AD203B41FA5}">
                      <a16:colId xmlns:a16="http://schemas.microsoft.com/office/drawing/2014/main" val="2773248590"/>
                    </a:ext>
                  </a:extLst>
                </a:gridCol>
                <a:gridCol w="1613133">
                  <a:extLst>
                    <a:ext uri="{9D8B030D-6E8A-4147-A177-3AD203B41FA5}">
                      <a16:colId xmlns:a16="http://schemas.microsoft.com/office/drawing/2014/main" val="3911681806"/>
                    </a:ext>
                  </a:extLst>
                </a:gridCol>
              </a:tblGrid>
              <a:tr h="406998">
                <a:tc>
                  <a:txBody>
                    <a:bodyPr/>
                    <a:lstStyle/>
                    <a:p>
                      <a:pPr algn="ctr" fontAlgn="ctr"/>
                      <a:r>
                        <a:rPr lang="en-US" sz="1000" dirty="0">
                          <a:effectLst/>
                        </a:rPr>
                        <a:t>Education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000" dirty="0" err="1">
                          <a:effectLst/>
                        </a:rPr>
                        <a:t>Marital_Status</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000" dirty="0" err="1">
                          <a:effectLst/>
                        </a:rPr>
                        <a:t>Age_Group</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56285">
                <a:tc>
                  <a:txBody>
                    <a:bodyPr/>
                    <a:lstStyle/>
                    <a:p>
                      <a:pPr algn="ctr"/>
                      <a:r>
                        <a:rPr lang="en-US" sz="100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000">
                          <a:effectLs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000">
                          <a:effectLst/>
                        </a:rPr>
                        <a:t>Lanjut Usia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56285">
                <a:tc>
                  <a:txBody>
                    <a:bodyPr/>
                    <a:lstStyle/>
                    <a:p>
                      <a:pPr algn="ctr"/>
                      <a:r>
                        <a:rPr lang="en-US" sz="100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Lajang</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Lanjut Usia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56285">
                <a:tc>
                  <a:txBody>
                    <a:bodyPr/>
                    <a:lstStyle/>
                    <a:p>
                      <a:pPr algn="ctr"/>
                      <a:r>
                        <a:rPr lang="en-US" sz="100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Bertunangan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dirty="0" err="1">
                          <a:effectLst/>
                        </a:rPr>
                        <a:t>Lanjut</a:t>
                      </a:r>
                      <a:r>
                        <a:rPr lang="en-US" sz="1000" dirty="0">
                          <a:effectLst/>
                        </a:rPr>
                        <a:t> </a:t>
                      </a:r>
                      <a:r>
                        <a:rPr lang="en-US" sz="1000" dirty="0" err="1">
                          <a:effectLst/>
                        </a:rPr>
                        <a:t>Usia</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56285">
                <a:tc>
                  <a:txBody>
                    <a:bodyPr/>
                    <a:lstStyle/>
                    <a:p>
                      <a:pPr algn="ctr"/>
                      <a:r>
                        <a:rPr lang="en-US" sz="100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Bertunangan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Dewasa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56285">
                <a:tc>
                  <a:txBody>
                    <a:bodyPr/>
                    <a:lstStyle/>
                    <a:p>
                      <a:pPr algn="ctr"/>
                      <a:r>
                        <a:rPr lang="en-US" sz="1000">
                          <a:effectLst/>
                        </a:rPr>
                        <a:t>S3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Menikah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Setengah Baya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56285">
                <a:tc>
                  <a:txBody>
                    <a:bodyPr/>
                    <a:lstStyle/>
                    <a:p>
                      <a:pPr algn="ctr"/>
                      <a:r>
                        <a:rPr lang="en-US" sz="1000">
                          <a:effectLst/>
                        </a:rPr>
                        <a:t>S2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Bertunangan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Lanjut Usia</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56285">
                <a:tc>
                  <a:txBody>
                    <a:bodyPr/>
                    <a:lstStyle/>
                    <a:p>
                      <a:pPr algn="ctr"/>
                      <a:r>
                        <a:rPr lang="en-US" sz="1000" dirty="0">
                          <a:effectLst/>
                        </a:rPr>
                        <a:t>S1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a:effectLst/>
                        </a:rPr>
                        <a:t>Cerai</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dirty="0" err="1">
                          <a:effectLst/>
                        </a:rPr>
                        <a:t>Lanjut</a:t>
                      </a:r>
                      <a:r>
                        <a:rPr lang="en-US" sz="1000" dirty="0">
                          <a:effectLst/>
                        </a:rPr>
                        <a:t> </a:t>
                      </a:r>
                      <a:r>
                        <a:rPr lang="en-US" sz="1000" dirty="0" err="1">
                          <a:effectLst/>
                        </a:rPr>
                        <a:t>Usia</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9" name="Google Shape;114;p27">
            <a:extLst>
              <a:ext uri="{FF2B5EF4-FFF2-40B4-BE49-F238E27FC236}">
                <a16:creationId xmlns:a16="http://schemas.microsoft.com/office/drawing/2014/main" id="{3716A108-1ED5-45AC-A9AF-BB9A3C1FC8F0}"/>
              </a:ext>
            </a:extLst>
          </p:cNvPr>
          <p:cNvSpPr txBox="1">
            <a:spLocks/>
          </p:cNvSpPr>
          <p:nvPr/>
        </p:nvSpPr>
        <p:spPr>
          <a:xfrm>
            <a:off x="5544924" y="1625015"/>
            <a:ext cx="2335106" cy="544345"/>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100" dirty="0">
                <a:solidFill>
                  <a:schemeClr val="dk1"/>
                </a:solidFill>
              </a:rPr>
              <a:t>Fitur categorical (</a:t>
            </a:r>
            <a:r>
              <a:rPr lang="en-US" sz="1100" i="1" dirty="0">
                <a:solidFill>
                  <a:schemeClr val="dk1"/>
                </a:solidFill>
              </a:rPr>
              <a:t>After</a:t>
            </a:r>
            <a:r>
              <a:rPr lang="en-US" sz="1100" dirty="0">
                <a:solidFill>
                  <a:schemeClr val="dk1"/>
                </a:solidFill>
              </a:rPr>
              <a:t>)</a:t>
            </a:r>
            <a:endParaRPr lang="en" sz="1100" dirty="0">
              <a:solidFill>
                <a:schemeClr val="dk1"/>
              </a:solidFill>
            </a:endParaRPr>
          </a:p>
        </p:txBody>
      </p:sp>
      <p:graphicFrame>
        <p:nvGraphicFramePr>
          <p:cNvPr id="10" name="Table 6">
            <a:extLst>
              <a:ext uri="{FF2B5EF4-FFF2-40B4-BE49-F238E27FC236}">
                <a16:creationId xmlns:a16="http://schemas.microsoft.com/office/drawing/2014/main" id="{8C8A3C41-C24A-4FCA-9B1B-85909120A573}"/>
              </a:ext>
            </a:extLst>
          </p:cNvPr>
          <p:cNvGraphicFramePr>
            <a:graphicFrameLocks noGrp="1"/>
          </p:cNvGraphicFramePr>
          <p:nvPr>
            <p:extLst>
              <p:ext uri="{D42A27DB-BD31-4B8C-83A1-F6EECF244321}">
                <p14:modId xmlns:p14="http://schemas.microsoft.com/office/powerpoint/2010/main" val="1105218160"/>
              </p:ext>
            </p:extLst>
          </p:nvPr>
        </p:nvGraphicFramePr>
        <p:xfrm>
          <a:off x="4946073" y="2118731"/>
          <a:ext cx="3632107" cy="2200993"/>
        </p:xfrm>
        <a:graphic>
          <a:graphicData uri="http://schemas.openxmlformats.org/drawingml/2006/table">
            <a:tbl>
              <a:tblPr firstRow="1" bandRow="1">
                <a:tableStyleId>{7DF18680-E054-41AD-8BC1-D1AEF772440D}</a:tableStyleId>
              </a:tblPr>
              <a:tblGrid>
                <a:gridCol w="858982">
                  <a:extLst>
                    <a:ext uri="{9D8B030D-6E8A-4147-A177-3AD203B41FA5}">
                      <a16:colId xmlns:a16="http://schemas.microsoft.com/office/drawing/2014/main" val="241094651"/>
                    </a:ext>
                  </a:extLst>
                </a:gridCol>
                <a:gridCol w="1302327">
                  <a:extLst>
                    <a:ext uri="{9D8B030D-6E8A-4147-A177-3AD203B41FA5}">
                      <a16:colId xmlns:a16="http://schemas.microsoft.com/office/drawing/2014/main" val="2773248590"/>
                    </a:ext>
                  </a:extLst>
                </a:gridCol>
                <a:gridCol w="1470798">
                  <a:extLst>
                    <a:ext uri="{9D8B030D-6E8A-4147-A177-3AD203B41FA5}">
                      <a16:colId xmlns:a16="http://schemas.microsoft.com/office/drawing/2014/main" val="3911681806"/>
                    </a:ext>
                  </a:extLst>
                </a:gridCol>
              </a:tblGrid>
              <a:tr h="406998">
                <a:tc>
                  <a:txBody>
                    <a:bodyPr/>
                    <a:lstStyle/>
                    <a:p>
                      <a:pPr algn="ctr" fontAlgn="ctr"/>
                      <a:r>
                        <a:rPr lang="en-US" sz="1000" dirty="0">
                          <a:effectLst/>
                        </a:rPr>
                        <a:t>Education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000" dirty="0" err="1">
                          <a:effectLst/>
                        </a:rPr>
                        <a:t>Marital_Status</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000" dirty="0" err="1">
                          <a:effectLst/>
                        </a:rPr>
                        <a:t>Age_Group</a:t>
                      </a:r>
                      <a:endParaRPr lang="en-US" sz="10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56285">
                <a:tc>
                  <a:txBody>
                    <a:bodyPr/>
                    <a:lstStyle/>
                    <a:p>
                      <a:pPr algn="ctr"/>
                      <a:r>
                        <a:rPr lang="en-US" sz="1000" dirty="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0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56285">
                <a:tc>
                  <a:txBody>
                    <a:bodyPr/>
                    <a:lstStyle/>
                    <a:p>
                      <a:pPr algn="ctr"/>
                      <a:r>
                        <a:rPr lang="en-US" sz="100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56285">
                <a:tc>
                  <a:txBody>
                    <a:bodyPr/>
                    <a:lstStyle/>
                    <a:p>
                      <a:pPr algn="ctr"/>
                      <a:r>
                        <a:rPr lang="en-US" sz="100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56285">
                <a:tc>
                  <a:txBody>
                    <a:bodyPr/>
                    <a:lstStyle/>
                    <a:p>
                      <a:pPr algn="ctr"/>
                      <a:r>
                        <a:rPr lang="en-US" sz="1000" dirty="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56285">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56285">
                <a:tc>
                  <a:txBody>
                    <a:bodyPr/>
                    <a:lstStyle/>
                    <a:p>
                      <a:pPr algn="ctr"/>
                      <a:r>
                        <a:rPr lang="en-US" sz="1000">
                          <a:effectLst/>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0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56285">
                <a:tc>
                  <a:txBody>
                    <a:bodyPr/>
                    <a:lstStyle/>
                    <a:p>
                      <a:pPr algn="ctr"/>
                      <a:r>
                        <a:rPr lang="en-US" sz="1000" dirty="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a:effectLst/>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dirty="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2" name="Google Shape;115;p27">
            <a:extLst>
              <a:ext uri="{FF2B5EF4-FFF2-40B4-BE49-F238E27FC236}">
                <a16:creationId xmlns:a16="http://schemas.microsoft.com/office/drawing/2014/main" id="{9B582013-A5A4-41C1-8508-DD109665919E}"/>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8087135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Setelah </a:t>
            </a:r>
            <a:r>
              <a:rPr lang="en-US" sz="1500" dirty="0" err="1">
                <a:solidFill>
                  <a:schemeClr val="dk1"/>
                </a:solidFill>
              </a:rPr>
              <a:t>melakukan</a:t>
            </a:r>
            <a:r>
              <a:rPr lang="en-US" sz="1500" dirty="0">
                <a:solidFill>
                  <a:schemeClr val="dk1"/>
                </a:solidFill>
              </a:rPr>
              <a:t> proses drop features dan feature encoding, proses </a:t>
            </a:r>
            <a:r>
              <a:rPr lang="en-US" sz="1500" dirty="0" err="1">
                <a:solidFill>
                  <a:schemeClr val="dk1"/>
                </a:solidFill>
              </a:rPr>
              <a:t>selanjutnya</a:t>
            </a:r>
            <a:r>
              <a:rPr lang="en-US" sz="1500" dirty="0">
                <a:solidFill>
                  <a:schemeClr val="dk1"/>
                </a:solidFill>
              </a:rPr>
              <a:t> </a:t>
            </a:r>
            <a:r>
              <a:rPr lang="en-US" sz="1500" dirty="0" err="1">
                <a:solidFill>
                  <a:schemeClr val="dk1"/>
                </a:solidFill>
              </a:rPr>
              <a:t>yaitu</a:t>
            </a:r>
            <a:r>
              <a:rPr lang="en-US" sz="1500" dirty="0">
                <a:solidFill>
                  <a:schemeClr val="dk1"/>
                </a:solidFill>
              </a:rPr>
              <a:t> standardization.</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Proses standardization </a:t>
            </a:r>
            <a:r>
              <a:rPr lang="en-US" sz="1500" dirty="0" err="1">
                <a:solidFill>
                  <a:schemeClr val="dk1"/>
                </a:solidFill>
              </a:rPr>
              <a:t>dilakukan</a:t>
            </a:r>
            <a:r>
              <a:rPr lang="en-US" sz="1500" dirty="0">
                <a:solidFill>
                  <a:schemeClr val="dk1"/>
                </a:solidFill>
              </a:rPr>
              <a:t> untuk </a:t>
            </a:r>
            <a:r>
              <a:rPr lang="en-US" sz="1500" dirty="0" err="1">
                <a:solidFill>
                  <a:schemeClr val="dk1"/>
                </a:solidFill>
              </a:rPr>
              <a:t>setiap</a:t>
            </a:r>
            <a:r>
              <a:rPr lang="en-US" sz="1500" dirty="0">
                <a:solidFill>
                  <a:schemeClr val="dk1"/>
                </a:solidFill>
              </a:rPr>
              <a:t> </a:t>
            </a:r>
            <a:r>
              <a:rPr lang="en-US" sz="1500" dirty="0" err="1">
                <a:solidFill>
                  <a:schemeClr val="dk1"/>
                </a:solidFill>
              </a:rPr>
              <a:t>fitur</a:t>
            </a:r>
            <a:r>
              <a:rPr lang="en-US" sz="1500" dirty="0">
                <a:solidFill>
                  <a:schemeClr val="dk1"/>
                </a:solidFill>
              </a:rPr>
              <a:t> </a:t>
            </a:r>
            <a:r>
              <a:rPr lang="en-US" sz="1500" dirty="0" err="1">
                <a:solidFill>
                  <a:schemeClr val="dk1"/>
                </a:solidFill>
              </a:rPr>
              <a:t>numerik</a:t>
            </a:r>
            <a:r>
              <a:rPr lang="en-US" sz="1500" dirty="0">
                <a:solidFill>
                  <a:schemeClr val="dk1"/>
                </a:solidFill>
              </a:rPr>
              <a:t> agar </a:t>
            </a:r>
            <a:r>
              <a:rPr lang="en-US" sz="1500" dirty="0" err="1">
                <a:solidFill>
                  <a:schemeClr val="dk1"/>
                </a:solidFill>
              </a:rPr>
              <a:t>berada</a:t>
            </a:r>
            <a:r>
              <a:rPr lang="en-US" sz="1500" dirty="0">
                <a:solidFill>
                  <a:schemeClr val="dk1"/>
                </a:solidFill>
              </a:rPr>
              <a:t> ke </a:t>
            </a:r>
            <a:r>
              <a:rPr lang="en-US" sz="1500" dirty="0" err="1">
                <a:solidFill>
                  <a:schemeClr val="dk1"/>
                </a:solidFill>
              </a:rPr>
              <a:t>skala</a:t>
            </a:r>
            <a:r>
              <a:rPr lang="en-US" sz="1500" dirty="0">
                <a:solidFill>
                  <a:schemeClr val="dk1"/>
                </a:solidFill>
              </a:rPr>
              <a:t> di mana </a:t>
            </a:r>
            <a:r>
              <a:rPr lang="en-US" sz="1500" dirty="0" err="1">
                <a:solidFill>
                  <a:schemeClr val="dk1"/>
                </a:solidFill>
              </a:rPr>
              <a:t>nilai</a:t>
            </a:r>
            <a:r>
              <a:rPr lang="en-US" sz="1500" dirty="0">
                <a:solidFill>
                  <a:schemeClr val="dk1"/>
                </a:solidFill>
              </a:rPr>
              <a:t> rata-rata 0 dan </a:t>
            </a:r>
            <a:r>
              <a:rPr lang="en-US" sz="1500" dirty="0" err="1">
                <a:solidFill>
                  <a:schemeClr val="dk1"/>
                </a:solidFill>
              </a:rPr>
              <a:t>standar</a:t>
            </a:r>
            <a:r>
              <a:rPr lang="en-US" sz="1500" dirty="0">
                <a:solidFill>
                  <a:schemeClr val="dk1"/>
                </a:solidFill>
              </a:rPr>
              <a:t> </a:t>
            </a:r>
            <a:r>
              <a:rPr lang="en-US" sz="1500" dirty="0" err="1">
                <a:solidFill>
                  <a:schemeClr val="dk1"/>
                </a:solidFill>
              </a:rPr>
              <a:t>deviasi</a:t>
            </a:r>
            <a:r>
              <a:rPr lang="en-US" sz="1500" dirty="0">
                <a:solidFill>
                  <a:schemeClr val="dk1"/>
                </a:solidFill>
              </a:rPr>
              <a:t> adalah 1.</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Fitur-</a:t>
            </a:r>
            <a:r>
              <a:rPr lang="en-US" sz="1500" dirty="0" err="1">
                <a:solidFill>
                  <a:schemeClr val="dk1"/>
                </a:solidFill>
              </a:rPr>
              <a:t>fitur</a:t>
            </a:r>
            <a:r>
              <a:rPr lang="en-US" sz="1500" dirty="0">
                <a:solidFill>
                  <a:schemeClr val="dk1"/>
                </a:solidFill>
              </a:rPr>
              <a:t> yang </a:t>
            </a:r>
            <a:r>
              <a:rPr lang="en-US" sz="1500" dirty="0" err="1">
                <a:solidFill>
                  <a:schemeClr val="dk1"/>
                </a:solidFill>
              </a:rPr>
              <a:t>dilakukan</a:t>
            </a:r>
            <a:r>
              <a:rPr lang="en-US" sz="1500" dirty="0">
                <a:solidFill>
                  <a:schemeClr val="dk1"/>
                </a:solidFill>
              </a:rPr>
              <a:t> </a:t>
            </a:r>
            <a:r>
              <a:rPr lang="en-US" sz="1500" dirty="0" err="1">
                <a:solidFill>
                  <a:schemeClr val="dk1"/>
                </a:solidFill>
              </a:rPr>
              <a:t>standarisasi</a:t>
            </a:r>
            <a:r>
              <a:rPr lang="en-US" sz="1500" dirty="0">
                <a:solidFill>
                  <a:schemeClr val="dk1"/>
                </a:solidFill>
              </a:rPr>
              <a:t> </a:t>
            </a:r>
            <a:r>
              <a:rPr lang="en-US" sz="1500" dirty="0" err="1">
                <a:solidFill>
                  <a:schemeClr val="dk1"/>
                </a:solidFill>
              </a:rPr>
              <a:t>yakni</a:t>
            </a:r>
            <a:r>
              <a:rPr lang="en-US" sz="1500" dirty="0">
                <a:solidFill>
                  <a:schemeClr val="dk1"/>
                </a:solidFill>
              </a:rPr>
              <a:t> 'Income', 'Recency', '</a:t>
            </a:r>
            <a:r>
              <a:rPr lang="en-US" sz="1500" dirty="0" err="1">
                <a:solidFill>
                  <a:schemeClr val="dk1"/>
                </a:solidFill>
              </a:rPr>
              <a:t>Total_Kids</a:t>
            </a:r>
            <a:r>
              <a:rPr lang="en-US" sz="1500" dirty="0">
                <a:solidFill>
                  <a:schemeClr val="dk1"/>
                </a:solidFill>
              </a:rPr>
              <a:t>', '</a:t>
            </a:r>
            <a:r>
              <a:rPr lang="en-US" sz="1500" dirty="0" err="1">
                <a:solidFill>
                  <a:schemeClr val="dk1"/>
                </a:solidFill>
              </a:rPr>
              <a:t>Total_Spending</a:t>
            </a:r>
            <a:r>
              <a:rPr lang="en-US" sz="1500" dirty="0">
                <a:solidFill>
                  <a:schemeClr val="dk1"/>
                </a:solidFill>
              </a:rPr>
              <a:t>', dan '</a:t>
            </a:r>
            <a:r>
              <a:rPr lang="en-US" sz="1500" dirty="0" err="1">
                <a:solidFill>
                  <a:schemeClr val="dk1"/>
                </a:solidFill>
              </a:rPr>
              <a:t>Total_Purchases</a:t>
            </a:r>
            <a:r>
              <a:rPr lang="en-US" sz="1500" dirty="0">
                <a:solidFill>
                  <a:schemeClr val="dk1"/>
                </a:solidFill>
              </a:rPr>
              <a:t>'.</a:t>
            </a:r>
          </a:p>
        </p:txBody>
      </p:sp>
      <p:sp>
        <p:nvSpPr>
          <p:cNvPr id="6" name="Google Shape;115;p27">
            <a:extLst>
              <a:ext uri="{FF2B5EF4-FFF2-40B4-BE49-F238E27FC236}">
                <a16:creationId xmlns:a16="http://schemas.microsoft.com/office/drawing/2014/main" id="{502B98B9-9731-4B83-BB44-07ADDA5E1CF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77113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Modeling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734861"/>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Proses yang pertama </a:t>
            </a:r>
            <a:r>
              <a:rPr lang="en-US" sz="1500" dirty="0" err="1">
                <a:solidFill>
                  <a:schemeClr val="dk1"/>
                </a:solidFill>
              </a:rPr>
              <a:t>dilakukan</a:t>
            </a:r>
            <a:r>
              <a:rPr lang="en-US" sz="1500" dirty="0">
                <a:solidFill>
                  <a:schemeClr val="dk1"/>
                </a:solidFill>
              </a:rPr>
              <a:t> </a:t>
            </a:r>
            <a:r>
              <a:rPr lang="en-US" sz="1500" dirty="0" err="1">
                <a:solidFill>
                  <a:schemeClr val="dk1"/>
                </a:solidFill>
              </a:rPr>
              <a:t>yakni</a:t>
            </a:r>
            <a:r>
              <a:rPr lang="en-US" sz="1500" dirty="0">
                <a:solidFill>
                  <a:schemeClr val="dk1"/>
                </a:solidFill>
              </a:rPr>
              <a:t> </a:t>
            </a:r>
            <a:r>
              <a:rPr lang="en-US" sz="1500" dirty="0" err="1">
                <a:solidFill>
                  <a:schemeClr val="dk1"/>
                </a:solidFill>
              </a:rPr>
              <a:t>menentukan</a:t>
            </a:r>
            <a:r>
              <a:rPr lang="en-US" sz="1500" dirty="0">
                <a:solidFill>
                  <a:schemeClr val="dk1"/>
                </a:solidFill>
              </a:rPr>
              <a:t> </a:t>
            </a:r>
            <a:r>
              <a:rPr lang="en-US" sz="1500" dirty="0" err="1">
                <a:solidFill>
                  <a:schemeClr val="dk1"/>
                </a:solidFill>
              </a:rPr>
              <a:t>jumlah</a:t>
            </a:r>
            <a:r>
              <a:rPr lang="en-US" sz="1500" dirty="0">
                <a:solidFill>
                  <a:schemeClr val="dk1"/>
                </a:solidFill>
              </a:rPr>
              <a:t> cluster </a:t>
            </a:r>
            <a:r>
              <a:rPr lang="en-US" sz="1500" dirty="0" err="1">
                <a:solidFill>
                  <a:schemeClr val="dk1"/>
                </a:solidFill>
              </a:rPr>
              <a:t>dengan</a:t>
            </a:r>
            <a:r>
              <a:rPr lang="en-US" sz="1500" dirty="0">
                <a:solidFill>
                  <a:schemeClr val="dk1"/>
                </a:solidFill>
              </a:rPr>
              <a:t> Elbow Method. Berikut hasil </a:t>
            </a:r>
            <a:r>
              <a:rPr lang="en-US" sz="1500" dirty="0" err="1">
                <a:solidFill>
                  <a:schemeClr val="dk1"/>
                </a:solidFill>
              </a:rPr>
              <a:t>visualisasinya</a:t>
            </a:r>
            <a:r>
              <a:rPr lang="en-US" sz="1500" dirty="0">
                <a:solidFill>
                  <a:schemeClr val="dk1"/>
                </a:solidFill>
              </a:rPr>
              <a:t>.</a:t>
            </a:r>
          </a:p>
          <a:p>
            <a:pPr marL="133350" lvl="0" indent="0" algn="l" rtl="0">
              <a:spcBef>
                <a:spcPts val="0"/>
              </a:spcBef>
              <a:spcAft>
                <a:spcPts val="0"/>
              </a:spcAft>
              <a:buClr>
                <a:schemeClr val="dk1"/>
              </a:buClr>
              <a:buSzPts val="1500"/>
              <a:buNone/>
            </a:pPr>
            <a:endParaRPr sz="1500" dirty="0">
              <a:solidFill>
                <a:schemeClr val="dk1"/>
              </a:solidFill>
            </a:endParaRPr>
          </a:p>
        </p:txBody>
      </p:sp>
      <p:pic>
        <p:nvPicPr>
          <p:cNvPr id="3" name="Picture 2">
            <a:extLst>
              <a:ext uri="{FF2B5EF4-FFF2-40B4-BE49-F238E27FC236}">
                <a16:creationId xmlns:a16="http://schemas.microsoft.com/office/drawing/2014/main" id="{EB29F725-E3C5-4884-9649-25D8CE37484E}"/>
              </a:ext>
            </a:extLst>
          </p:cNvPr>
          <p:cNvPicPr>
            <a:picLocks noChangeAspect="1"/>
          </p:cNvPicPr>
          <p:nvPr/>
        </p:nvPicPr>
        <p:blipFill>
          <a:blip r:embed="rId3"/>
          <a:stretch>
            <a:fillRect/>
          </a:stretch>
        </p:blipFill>
        <p:spPr>
          <a:xfrm>
            <a:off x="2289297" y="1558636"/>
            <a:ext cx="3602105" cy="2269990"/>
          </a:xfrm>
          <a:prstGeom prst="rect">
            <a:avLst/>
          </a:prstGeom>
        </p:spPr>
      </p:pic>
      <p:sp>
        <p:nvSpPr>
          <p:cNvPr id="7" name="Google Shape;55;p13">
            <a:extLst>
              <a:ext uri="{FF2B5EF4-FFF2-40B4-BE49-F238E27FC236}">
                <a16:creationId xmlns:a16="http://schemas.microsoft.com/office/drawing/2014/main" id="{01D28C86-BBBE-4FF2-9B08-8869816A6FC6}"/>
              </a:ext>
            </a:extLst>
          </p:cNvPr>
          <p:cNvSpPr txBox="1">
            <a:spLocks/>
          </p:cNvSpPr>
          <p:nvPr/>
        </p:nvSpPr>
        <p:spPr>
          <a:xfrm>
            <a:off x="311700" y="3865419"/>
            <a:ext cx="8520600" cy="870488"/>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23850">
              <a:buClr>
                <a:schemeClr val="dk1"/>
              </a:buClr>
              <a:buSzPts val="1500"/>
            </a:pPr>
            <a:r>
              <a:rPr lang="sv-SE" sz="1500" dirty="0">
                <a:solidFill>
                  <a:schemeClr val="dk1"/>
                </a:solidFill>
              </a:rPr>
              <a:t>Dari grafik tersebut, titik siku berada di sekitar cluster ke-5. Setelah titik ini, penurunan WCSS menjadi lebih landai dan tidak terlalu signifikan. Oleh karena itu, jumlah cluster yang tepat untuk digunakan adalah 5 cluster.</a:t>
            </a:r>
            <a:endParaRPr lang="en-US" sz="1500" dirty="0">
              <a:solidFill>
                <a:schemeClr val="dk1"/>
              </a:solidFill>
            </a:endParaRPr>
          </a:p>
        </p:txBody>
      </p:sp>
      <p:sp>
        <p:nvSpPr>
          <p:cNvPr id="8" name="Google Shape;115;p27">
            <a:extLst>
              <a:ext uri="{FF2B5EF4-FFF2-40B4-BE49-F238E27FC236}">
                <a16:creationId xmlns:a16="http://schemas.microsoft.com/office/drawing/2014/main" id="{46329556-4E57-4D16-A814-AA520056EEB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Modeling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Setelah </a:t>
            </a:r>
            <a:r>
              <a:rPr lang="en-US" sz="1500" dirty="0" err="1">
                <a:solidFill>
                  <a:schemeClr val="dk1"/>
                </a:solidFill>
              </a:rPr>
              <a:t>menentukan</a:t>
            </a:r>
            <a:r>
              <a:rPr lang="en-US" sz="1500" dirty="0">
                <a:solidFill>
                  <a:schemeClr val="dk1"/>
                </a:solidFill>
              </a:rPr>
              <a:t> </a:t>
            </a:r>
            <a:r>
              <a:rPr lang="en-US" sz="1500" dirty="0" err="1">
                <a:solidFill>
                  <a:schemeClr val="dk1"/>
                </a:solidFill>
              </a:rPr>
              <a:t>jumlah</a:t>
            </a:r>
            <a:r>
              <a:rPr lang="en-US" sz="1500" dirty="0">
                <a:solidFill>
                  <a:schemeClr val="dk1"/>
                </a:solidFill>
              </a:rPr>
              <a:t> cluster, </a:t>
            </a:r>
            <a:r>
              <a:rPr lang="en-US" sz="1500" dirty="0" err="1">
                <a:solidFill>
                  <a:schemeClr val="dk1"/>
                </a:solidFill>
              </a:rPr>
              <a:t>selanjutnya</a:t>
            </a:r>
            <a:r>
              <a:rPr lang="en-US" sz="1500" dirty="0">
                <a:solidFill>
                  <a:schemeClr val="dk1"/>
                </a:solidFill>
              </a:rPr>
              <a:t> </a:t>
            </a:r>
            <a:r>
              <a:rPr lang="en-US" sz="1500" dirty="0" err="1">
                <a:solidFill>
                  <a:schemeClr val="dk1"/>
                </a:solidFill>
              </a:rPr>
              <a:t>yaitu</a:t>
            </a:r>
            <a:r>
              <a:rPr lang="en-US" sz="1500" dirty="0">
                <a:solidFill>
                  <a:schemeClr val="dk1"/>
                </a:solidFill>
              </a:rPr>
              <a:t> </a:t>
            </a:r>
            <a:r>
              <a:rPr lang="en-US" sz="1500" dirty="0" err="1">
                <a:solidFill>
                  <a:schemeClr val="dk1"/>
                </a:solidFill>
              </a:rPr>
              <a:t>melakukan</a:t>
            </a:r>
            <a:r>
              <a:rPr lang="en-US" sz="1500" dirty="0">
                <a:solidFill>
                  <a:schemeClr val="dk1"/>
                </a:solidFill>
              </a:rPr>
              <a:t> implementasi clustering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K-Means Clustering.</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Dimana </a:t>
            </a:r>
            <a:r>
              <a:rPr lang="en-US" sz="1500" dirty="0" err="1">
                <a:solidFill>
                  <a:schemeClr val="dk1"/>
                </a:solidFill>
              </a:rPr>
              <a:t>jumlah</a:t>
            </a:r>
            <a:r>
              <a:rPr lang="en-US" sz="1500" dirty="0">
                <a:solidFill>
                  <a:schemeClr val="dk1"/>
                </a:solidFill>
              </a:rPr>
              <a:t> cluster yang </a:t>
            </a:r>
            <a:r>
              <a:rPr lang="en-US" sz="1500" dirty="0" err="1">
                <a:solidFill>
                  <a:schemeClr val="dk1"/>
                </a:solidFill>
              </a:rPr>
              <a:t>dipakai</a:t>
            </a:r>
            <a:r>
              <a:rPr lang="en-US" sz="1500" dirty="0">
                <a:solidFill>
                  <a:schemeClr val="dk1"/>
                </a:solidFill>
              </a:rPr>
              <a:t> adalah </a:t>
            </a:r>
            <a:r>
              <a:rPr lang="en-US" sz="1500" dirty="0" err="1">
                <a:solidFill>
                  <a:schemeClr val="dk1"/>
                </a:solidFill>
              </a:rPr>
              <a:t>sebesar</a:t>
            </a:r>
            <a:r>
              <a:rPr lang="en-US" sz="1500" dirty="0">
                <a:solidFill>
                  <a:schemeClr val="dk1"/>
                </a:solidFill>
              </a:rPr>
              <a:t> 5 cluster.</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Setelah itu, </a:t>
            </a:r>
            <a:r>
              <a:rPr lang="en-US" sz="1500" dirty="0" err="1">
                <a:solidFill>
                  <a:schemeClr val="dk1"/>
                </a:solidFill>
              </a:rPr>
              <a:t>melakukan</a:t>
            </a:r>
            <a:r>
              <a:rPr lang="en-US" sz="1500" dirty="0">
                <a:solidFill>
                  <a:schemeClr val="dk1"/>
                </a:solidFill>
              </a:rPr>
              <a:t> </a:t>
            </a:r>
            <a:r>
              <a:rPr lang="en-US" sz="1500" dirty="0" err="1">
                <a:solidFill>
                  <a:schemeClr val="dk1"/>
                </a:solidFill>
              </a:rPr>
              <a:t>evaluasi</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Silhouette Score.</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indent="-323850">
              <a:buClr>
                <a:schemeClr val="dk1"/>
              </a:buClr>
              <a:buSzPts val="1500"/>
            </a:pPr>
            <a:r>
              <a:rPr lang="en-US" sz="1500" dirty="0">
                <a:solidFill>
                  <a:schemeClr val="dk1"/>
                </a:solidFill>
              </a:rPr>
              <a:t>Hasil Silhouette Score </a:t>
            </a:r>
            <a:r>
              <a:rPr lang="en-US" sz="1500" dirty="0" err="1">
                <a:solidFill>
                  <a:schemeClr val="dk1"/>
                </a:solidFill>
              </a:rPr>
              <a:t>yakni</a:t>
            </a:r>
            <a:r>
              <a:rPr lang="en-US" sz="1500" dirty="0">
                <a:solidFill>
                  <a:schemeClr val="dk1"/>
                </a:solidFill>
              </a:rPr>
              <a:t> </a:t>
            </a:r>
            <a:r>
              <a:rPr lang="en-US" sz="1500" dirty="0" err="1">
                <a:solidFill>
                  <a:schemeClr val="dk1"/>
                </a:solidFill>
              </a:rPr>
              <a:t>sebesar</a:t>
            </a:r>
            <a:r>
              <a:rPr lang="en-US" sz="1500" dirty="0">
                <a:solidFill>
                  <a:schemeClr val="dk1"/>
                </a:solidFill>
              </a:rPr>
              <a:t> 0,2585.</a:t>
            </a:r>
          </a:p>
          <a:p>
            <a:pPr indent="-323850">
              <a:buClr>
                <a:schemeClr val="dk1"/>
              </a:buClr>
              <a:buSzPts val="1500"/>
            </a:pPr>
            <a:endParaRPr lang="en-US" sz="1500" dirty="0">
              <a:solidFill>
                <a:schemeClr val="dk1"/>
              </a:solidFill>
            </a:endParaRPr>
          </a:p>
          <a:p>
            <a:pPr indent="-323850">
              <a:buClr>
                <a:schemeClr val="dk1"/>
              </a:buClr>
              <a:buSzPts val="1500"/>
            </a:pPr>
            <a:r>
              <a:rPr lang="en-US" sz="1500" dirty="0">
                <a:solidFill>
                  <a:schemeClr val="dk1"/>
                </a:solidFill>
              </a:rPr>
              <a:t>Nilai 0,2585 lebih </a:t>
            </a:r>
            <a:r>
              <a:rPr lang="en-US" sz="1500" dirty="0" err="1">
                <a:solidFill>
                  <a:schemeClr val="dk1"/>
                </a:solidFill>
              </a:rPr>
              <a:t>dekat</a:t>
            </a:r>
            <a:r>
              <a:rPr lang="en-US" sz="1500" dirty="0">
                <a:solidFill>
                  <a:schemeClr val="dk1"/>
                </a:solidFill>
              </a:rPr>
              <a:t> ke 0 </a:t>
            </a:r>
            <a:r>
              <a:rPr lang="en-US" sz="1500" dirty="0" err="1">
                <a:solidFill>
                  <a:schemeClr val="dk1"/>
                </a:solidFill>
              </a:rPr>
              <a:t>daripada</a:t>
            </a:r>
            <a:r>
              <a:rPr lang="en-US" sz="1500" dirty="0">
                <a:solidFill>
                  <a:schemeClr val="dk1"/>
                </a:solidFill>
              </a:rPr>
              <a:t> 1, yang </a:t>
            </a:r>
            <a:r>
              <a:rPr lang="en-US" sz="1500" dirty="0" err="1">
                <a:solidFill>
                  <a:schemeClr val="dk1"/>
                </a:solidFill>
              </a:rPr>
              <a:t>menunjukkan</a:t>
            </a:r>
            <a:r>
              <a:rPr lang="en-US" sz="1500" dirty="0">
                <a:solidFill>
                  <a:schemeClr val="dk1"/>
                </a:solidFill>
              </a:rPr>
              <a:t> </a:t>
            </a:r>
            <a:r>
              <a:rPr lang="en-US" sz="1500" dirty="0" err="1">
                <a:solidFill>
                  <a:schemeClr val="dk1"/>
                </a:solidFill>
              </a:rPr>
              <a:t>bahwa</a:t>
            </a:r>
            <a:r>
              <a:rPr lang="en-US" sz="1500" dirty="0">
                <a:solidFill>
                  <a:schemeClr val="dk1"/>
                </a:solidFill>
              </a:rPr>
              <a:t> clustering yang </a:t>
            </a:r>
            <a:r>
              <a:rPr lang="en-US" sz="1500" dirty="0" err="1">
                <a:solidFill>
                  <a:schemeClr val="dk1"/>
                </a:solidFill>
              </a:rPr>
              <a:t>dilakukan</a:t>
            </a:r>
            <a:r>
              <a:rPr lang="en-US" sz="1500" dirty="0">
                <a:solidFill>
                  <a:schemeClr val="dk1"/>
                </a:solidFill>
              </a:rPr>
              <a:t> oleh K-Means </a:t>
            </a:r>
            <a:r>
              <a:rPr lang="en-US" sz="1500" dirty="0" err="1">
                <a:solidFill>
                  <a:schemeClr val="dk1"/>
                </a:solidFill>
              </a:rPr>
              <a:t>dengan</a:t>
            </a:r>
            <a:r>
              <a:rPr lang="en-US" sz="1500" dirty="0">
                <a:solidFill>
                  <a:schemeClr val="dk1"/>
                </a:solidFill>
              </a:rPr>
              <a:t> 3 cluster </a:t>
            </a:r>
            <a:r>
              <a:rPr lang="en-US" sz="1500" dirty="0" err="1">
                <a:solidFill>
                  <a:schemeClr val="dk1"/>
                </a:solidFill>
              </a:rPr>
              <a:t>tidak</a:t>
            </a:r>
            <a:r>
              <a:rPr lang="en-US" sz="1500" dirty="0">
                <a:solidFill>
                  <a:schemeClr val="dk1"/>
                </a:solidFill>
              </a:rPr>
              <a:t> terlalu baik. Data </a:t>
            </a:r>
            <a:r>
              <a:rPr lang="en-US" sz="1500" dirty="0" err="1">
                <a:solidFill>
                  <a:schemeClr val="dk1"/>
                </a:solidFill>
              </a:rPr>
              <a:t>tidak</a:t>
            </a:r>
            <a:r>
              <a:rPr lang="en-US" sz="1500" dirty="0">
                <a:solidFill>
                  <a:schemeClr val="dk1"/>
                </a:solidFill>
              </a:rPr>
              <a:t> </a:t>
            </a:r>
            <a:r>
              <a:rPr lang="en-US" sz="1500" dirty="0" err="1">
                <a:solidFill>
                  <a:schemeClr val="dk1"/>
                </a:solidFill>
              </a:rPr>
              <a:t>dikelompokkan</a:t>
            </a:r>
            <a:r>
              <a:rPr lang="en-US" sz="1500" dirty="0">
                <a:solidFill>
                  <a:schemeClr val="dk1"/>
                </a:solidFill>
              </a:rPr>
              <a:t> </a:t>
            </a:r>
            <a:r>
              <a:rPr lang="en-US" sz="1500" dirty="0" err="1">
                <a:solidFill>
                  <a:schemeClr val="dk1"/>
                </a:solidFill>
              </a:rPr>
              <a:t>secara</a:t>
            </a:r>
            <a:r>
              <a:rPr lang="en-US" sz="1500" dirty="0">
                <a:solidFill>
                  <a:schemeClr val="dk1"/>
                </a:solidFill>
              </a:rPr>
              <a:t> jelas </a:t>
            </a:r>
            <a:r>
              <a:rPr lang="en-US" sz="1500" dirty="0" err="1">
                <a:solidFill>
                  <a:schemeClr val="dk1"/>
                </a:solidFill>
              </a:rPr>
              <a:t>atau</a:t>
            </a:r>
            <a:r>
              <a:rPr lang="en-US" sz="1500" dirty="0">
                <a:solidFill>
                  <a:schemeClr val="dk1"/>
                </a:solidFill>
              </a:rPr>
              <a:t> </a:t>
            </a:r>
            <a:r>
              <a:rPr lang="en-US" sz="1500" dirty="0" err="1">
                <a:solidFill>
                  <a:schemeClr val="dk1"/>
                </a:solidFill>
              </a:rPr>
              <a:t>ada</a:t>
            </a:r>
            <a:r>
              <a:rPr lang="en-US" sz="1500" dirty="0">
                <a:solidFill>
                  <a:schemeClr val="dk1"/>
                </a:solidFill>
              </a:rPr>
              <a:t> beberapa </a:t>
            </a:r>
            <a:r>
              <a:rPr lang="en-US" sz="1500" dirty="0" err="1">
                <a:solidFill>
                  <a:schemeClr val="dk1"/>
                </a:solidFill>
              </a:rPr>
              <a:t>titik</a:t>
            </a:r>
            <a:r>
              <a:rPr lang="en-US" sz="1500" dirty="0">
                <a:solidFill>
                  <a:schemeClr val="dk1"/>
                </a:solidFill>
              </a:rPr>
              <a:t> data yang </a:t>
            </a:r>
            <a:r>
              <a:rPr lang="en-US" sz="1500" dirty="0" err="1">
                <a:solidFill>
                  <a:schemeClr val="dk1"/>
                </a:solidFill>
              </a:rPr>
              <a:t>tidak</a:t>
            </a:r>
            <a:r>
              <a:rPr lang="en-US" sz="1500" dirty="0">
                <a:solidFill>
                  <a:schemeClr val="dk1"/>
                </a:solidFill>
              </a:rPr>
              <a:t> sesuai </a:t>
            </a:r>
            <a:r>
              <a:rPr lang="en-US" sz="1500" dirty="0" err="1">
                <a:solidFill>
                  <a:schemeClr val="dk1"/>
                </a:solidFill>
              </a:rPr>
              <a:t>dengan</a:t>
            </a:r>
            <a:r>
              <a:rPr lang="en-US" sz="1500" dirty="0">
                <a:solidFill>
                  <a:schemeClr val="dk1"/>
                </a:solidFill>
              </a:rPr>
              <a:t> cluster </a:t>
            </a:r>
            <a:r>
              <a:rPr lang="en-US" sz="1500" dirty="0" err="1">
                <a:solidFill>
                  <a:schemeClr val="dk1"/>
                </a:solidFill>
              </a:rPr>
              <a:t>mereka</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p:txBody>
      </p:sp>
      <p:sp>
        <p:nvSpPr>
          <p:cNvPr id="5" name="Google Shape;115;p27">
            <a:extLst>
              <a:ext uri="{FF2B5EF4-FFF2-40B4-BE49-F238E27FC236}">
                <a16:creationId xmlns:a16="http://schemas.microsoft.com/office/drawing/2014/main" id="{3F611518-6122-46A2-9FDF-1884A0EE63E8}"/>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4067969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dirty="0">
                <a:solidFill>
                  <a:schemeClr val="dk1"/>
                </a:solidFill>
                <a:latin typeface="Dosis"/>
                <a:ea typeface="Dosis"/>
                <a:cs typeface="Dosis"/>
                <a:sym typeface="Dosis"/>
              </a:rPr>
              <a:t>“Sebuah perusahaan dapat berkembang dengan pesat saat mengetahui perilaku customer personality nya, sehingga dapat </a:t>
            </a:r>
            <a:r>
              <a:rPr lang="en">
                <a:solidFill>
                  <a:schemeClr val="dk1"/>
                </a:solidFill>
                <a:latin typeface="Dosis"/>
                <a:ea typeface="Dosis"/>
                <a:cs typeface="Dosis"/>
                <a:sym typeface="Dosis"/>
              </a:rPr>
              <a:t>memberikan layanan </a:t>
            </a:r>
            <a:r>
              <a:rPr lang="en" dirty="0">
                <a:solidFill>
                  <a:schemeClr val="dk1"/>
                </a:solidFill>
                <a:latin typeface="Dosis"/>
                <a:ea typeface="Dosis"/>
                <a:cs typeface="Dosis"/>
                <a:sym typeface="Dosis"/>
              </a:rPr>
              <a:t>serta manfaat lebih baik kepada customers yang berpotensi menjadi loyal customers. Dengan mengolah data historical marketing campaign guna menaikkan performa dan menyasar customers yang tepat agar dapat bertransaksi di platform perusahaan, dari insight data tersebut fokus kita adalah membuat sebuah model prediksi kluster sehingga memudahkan perusahaan dalam membuat keputusan ”</a:t>
            </a:r>
            <a:endParaRPr dirty="0">
              <a:solidFill>
                <a:schemeClr val="dk1"/>
              </a:solidFill>
              <a:latin typeface="Dosis"/>
              <a:ea typeface="Dosis"/>
              <a:cs typeface="Dosis"/>
              <a:sym typeface="Dosi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body" idx="1"/>
          </p:nvPr>
        </p:nvSpPr>
        <p:spPr>
          <a:xfrm>
            <a:off x="2390480" y="1493718"/>
            <a:ext cx="4260300" cy="122974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sz="7200" dirty="0">
                <a:solidFill>
                  <a:srgbClr val="019FAB"/>
                </a:solidFill>
                <a:latin typeface="Dosis"/>
                <a:ea typeface="Dosis"/>
                <a:cs typeface="Dosis"/>
                <a:sym typeface="Dosis"/>
              </a:rPr>
              <a:t>THANK YOU</a:t>
            </a:r>
          </a:p>
        </p:txBody>
      </p:sp>
      <p:sp>
        <p:nvSpPr>
          <p:cNvPr id="6" name="Google Shape;108;p26">
            <a:extLst>
              <a:ext uri="{FF2B5EF4-FFF2-40B4-BE49-F238E27FC236}">
                <a16:creationId xmlns:a16="http://schemas.microsoft.com/office/drawing/2014/main" id="{E479C72C-3D55-4A61-8109-157B20C17F87}"/>
              </a:ext>
            </a:extLst>
          </p:cNvPr>
          <p:cNvSpPr txBox="1">
            <a:spLocks/>
          </p:cNvSpPr>
          <p:nvPr/>
        </p:nvSpPr>
        <p:spPr>
          <a:xfrm>
            <a:off x="3150288" y="2723465"/>
            <a:ext cx="2740685" cy="91288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200"/>
              </a:spcAft>
              <a:buFont typeface="Arial"/>
              <a:buNone/>
            </a:pPr>
            <a:r>
              <a:rPr lang="en-US" sz="2800" dirty="0">
                <a:solidFill>
                  <a:schemeClr val="dk1"/>
                </a:solidFill>
                <a:latin typeface="Dosis"/>
                <a:ea typeface="Dosis"/>
                <a:cs typeface="Dosis"/>
                <a:sym typeface="Dosis"/>
              </a:rPr>
              <a:t>Have a nice day!</a:t>
            </a:r>
          </a:p>
        </p:txBody>
      </p:sp>
    </p:spTree>
    <p:extLst>
      <p:ext uri="{BB962C8B-B14F-4D97-AF65-F5344CB8AC3E}">
        <p14:creationId xmlns:p14="http://schemas.microsoft.com/office/powerpoint/2010/main" val="494410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Feature Engineering</a:t>
            </a:r>
            <a:endParaRPr b="1" i="1" dirty="0"/>
          </a:p>
        </p:txBody>
      </p:sp>
      <p:sp>
        <p:nvSpPr>
          <p:cNvPr id="114" name="Google Shape;114;p27"/>
          <p:cNvSpPr txBox="1">
            <a:spLocks noGrp="1"/>
          </p:cNvSpPr>
          <p:nvPr>
            <p:ph type="body" idx="1"/>
          </p:nvPr>
        </p:nvSpPr>
        <p:spPr>
          <a:xfrm>
            <a:off x="1786622" y="2077927"/>
            <a:ext cx="1664091" cy="410198"/>
          </a:xfrm>
          <a:prstGeom prst="rect">
            <a:avLst/>
          </a:prstGeom>
        </p:spPr>
        <p:txBody>
          <a:bodyPr spcFirstLastPara="1" wrap="square" lIns="91425" tIns="91425" rIns="91425" bIns="91425" anchor="ctr" anchorCtr="0">
            <a:normAutofit/>
          </a:bodyPr>
          <a:lstStyle/>
          <a:p>
            <a:pPr marL="133350" lvl="0" indent="0" algn="ctr" rtl="0">
              <a:spcBef>
                <a:spcPts val="0"/>
              </a:spcBef>
              <a:spcAft>
                <a:spcPts val="0"/>
              </a:spcAft>
              <a:buClr>
                <a:schemeClr val="dk1"/>
              </a:buClr>
              <a:buSzPts val="1500"/>
              <a:buNone/>
            </a:pPr>
            <a:r>
              <a:rPr lang="en" sz="1000" dirty="0">
                <a:solidFill>
                  <a:schemeClr val="dk1"/>
                </a:solidFill>
              </a:rPr>
              <a:t>Conversion </a:t>
            </a:r>
            <a:r>
              <a:rPr lang="en-US" sz="1000" dirty="0">
                <a:solidFill>
                  <a:schemeClr val="dk1"/>
                </a:solidFill>
              </a:rPr>
              <a:t>R</a:t>
            </a:r>
            <a:r>
              <a:rPr lang="en" sz="1000" dirty="0">
                <a:solidFill>
                  <a:schemeClr val="dk1"/>
                </a:solidFill>
              </a:rPr>
              <a:t>ate</a:t>
            </a:r>
          </a:p>
        </p:txBody>
      </p:sp>
      <p:graphicFrame>
        <p:nvGraphicFramePr>
          <p:cNvPr id="11" name="Table 6">
            <a:extLst>
              <a:ext uri="{FF2B5EF4-FFF2-40B4-BE49-F238E27FC236}">
                <a16:creationId xmlns:a16="http://schemas.microsoft.com/office/drawing/2014/main" id="{25192054-65A4-4F73-8D9D-80D41CBFE5A8}"/>
              </a:ext>
            </a:extLst>
          </p:cNvPr>
          <p:cNvGraphicFramePr>
            <a:graphicFrameLocks noGrp="1"/>
          </p:cNvGraphicFramePr>
          <p:nvPr>
            <p:extLst>
              <p:ext uri="{D42A27DB-BD31-4B8C-83A1-F6EECF244321}">
                <p14:modId xmlns:p14="http://schemas.microsoft.com/office/powerpoint/2010/main" val="3667198732"/>
              </p:ext>
            </p:extLst>
          </p:nvPr>
        </p:nvGraphicFramePr>
        <p:xfrm>
          <a:off x="901700" y="2444231"/>
          <a:ext cx="3433937" cy="1684036"/>
        </p:xfrm>
        <a:graphic>
          <a:graphicData uri="http://schemas.openxmlformats.org/drawingml/2006/table">
            <a:tbl>
              <a:tblPr firstRow="1" bandRow="1">
                <a:tableStyleId>{7DF18680-E054-41AD-8BC1-D1AEF772440D}</a:tableStyleId>
              </a:tblPr>
              <a:tblGrid>
                <a:gridCol w="477171">
                  <a:extLst>
                    <a:ext uri="{9D8B030D-6E8A-4147-A177-3AD203B41FA5}">
                      <a16:colId xmlns:a16="http://schemas.microsoft.com/office/drawing/2014/main" val="717017818"/>
                    </a:ext>
                  </a:extLst>
                </a:gridCol>
                <a:gridCol w="596542">
                  <a:extLst>
                    <a:ext uri="{9D8B030D-6E8A-4147-A177-3AD203B41FA5}">
                      <a16:colId xmlns:a16="http://schemas.microsoft.com/office/drawing/2014/main" val="241094651"/>
                    </a:ext>
                  </a:extLst>
                </a:gridCol>
                <a:gridCol w="1180112">
                  <a:extLst>
                    <a:ext uri="{9D8B030D-6E8A-4147-A177-3AD203B41FA5}">
                      <a16:colId xmlns:a16="http://schemas.microsoft.com/office/drawing/2014/main" val="2773248590"/>
                    </a:ext>
                  </a:extLst>
                </a:gridCol>
                <a:gridCol w="1180112">
                  <a:extLst>
                    <a:ext uri="{9D8B030D-6E8A-4147-A177-3AD203B41FA5}">
                      <a16:colId xmlns:a16="http://schemas.microsoft.com/office/drawing/2014/main" val="3911681806"/>
                    </a:ext>
                  </a:extLst>
                </a:gridCol>
              </a:tblGrid>
              <a:tr h="273340">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en-US" sz="800" dirty="0">
                          <a:effectLst/>
                        </a:rPr>
                        <a:t>ID</a:t>
                      </a:r>
                      <a:endParaRPr lang="en-US" sz="800" dirty="0">
                        <a:effectLst/>
                        <a:latin typeface="Arial" panose="020B0604020202020204" pitchFamily="34" charset="0"/>
                        <a:cs typeface="Arial" panose="020B0604020202020204" pitchFamily="34" charset="0"/>
                      </a:endParaRPr>
                    </a:p>
                  </a:txBody>
                  <a:tcPr marL="45761" marR="45761" marT="22880" marB="228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Response</a:t>
                      </a:r>
                      <a:endParaRPr lang="en-US" sz="800" dirty="0">
                        <a:effectLst/>
                        <a:latin typeface="Arial" panose="020B0604020202020204" pitchFamily="34" charset="0"/>
                        <a:cs typeface="Arial" panose="020B0604020202020204" pitchFamily="34" charset="0"/>
                      </a:endParaRPr>
                    </a:p>
                  </a:txBody>
                  <a:tcPr marL="45761" marR="45761" marT="22880" marB="228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NumWebVisitsMonth</a:t>
                      </a:r>
                      <a:endParaRPr lang="en-US" sz="800" dirty="0">
                        <a:effectLst/>
                        <a:latin typeface="Arial" panose="020B0604020202020204" pitchFamily="34" charset="0"/>
                        <a:cs typeface="Arial" panose="020B0604020202020204" pitchFamily="34" charset="0"/>
                      </a:endParaRPr>
                    </a:p>
                  </a:txBody>
                  <a:tcPr marL="45761" marR="45761" marT="22880" marB="228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Conversion_Rate</a:t>
                      </a:r>
                      <a:endParaRPr lang="en-US" sz="800" dirty="0">
                        <a:effectLst/>
                        <a:latin typeface="Arial" panose="020B0604020202020204" pitchFamily="34" charset="0"/>
                        <a:cs typeface="Arial" panose="020B0604020202020204" pitchFamily="34" charset="0"/>
                      </a:endParaRPr>
                    </a:p>
                  </a:txBody>
                  <a:tcPr marL="45761" marR="45761" marT="22880" marB="228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latin typeface="Arial" panose="020B0604020202020204" pitchFamily="34" charset="0"/>
                          <a:cs typeface="Arial" panose="020B0604020202020204" pitchFamily="34" charset="0"/>
                        </a:rPr>
                        <a:t>8041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dirty="0">
                          <a:effectLst/>
                          <a:latin typeface="Arial" panose="020B0604020202020204" pitchFamily="34" charset="0"/>
                          <a:cs typeface="Arial" panose="020B0604020202020204" pitchFamily="34" charset="0"/>
                        </a:rPr>
                        <a:t>5538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Arial" panose="020B0604020202020204" pitchFamily="34" charset="0"/>
                          <a:cs typeface="Arial" panose="020B0604020202020204" pitchFamily="34" charset="0"/>
                        </a:rPr>
                        <a:t>9381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Arial" panose="020B0604020202020204" pitchFamily="34" charset="0"/>
                          <a:cs typeface="Arial" panose="020B0604020202020204" pitchFamily="34" charset="0"/>
                        </a:rPr>
                        <a:t>3281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dirty="0">
                          <a:effectLst/>
                          <a:latin typeface="Arial" panose="020B0604020202020204" pitchFamily="34" charset="0"/>
                          <a:cs typeface="Arial" panose="020B0604020202020204" pitchFamily="34" charset="0"/>
                        </a:rPr>
                        <a:t>5067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Arial" panose="020B0604020202020204" pitchFamily="34" charset="0"/>
                          <a:cs typeface="Arial" panose="020B0604020202020204" pitchFamily="34" charset="0"/>
                        </a:rPr>
                        <a:t>5907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Arial" panose="020B0604020202020204" pitchFamily="34" charset="0"/>
                          <a:cs typeface="Arial" panose="020B0604020202020204" pitchFamily="34" charset="0"/>
                        </a:rPr>
                        <a:t>8690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graphicFrame>
        <p:nvGraphicFramePr>
          <p:cNvPr id="7" name="Table 6">
            <a:extLst>
              <a:ext uri="{FF2B5EF4-FFF2-40B4-BE49-F238E27FC236}">
                <a16:creationId xmlns:a16="http://schemas.microsoft.com/office/drawing/2014/main" id="{C93D94B0-A1FE-4800-AFBF-64B05A15D32F}"/>
              </a:ext>
            </a:extLst>
          </p:cNvPr>
          <p:cNvGraphicFramePr>
            <a:graphicFrameLocks noGrp="1"/>
          </p:cNvGraphicFramePr>
          <p:nvPr>
            <p:extLst>
              <p:ext uri="{D42A27DB-BD31-4B8C-83A1-F6EECF244321}">
                <p14:modId xmlns:p14="http://schemas.microsoft.com/office/powerpoint/2010/main" val="1077940495"/>
              </p:ext>
            </p:extLst>
          </p:nvPr>
        </p:nvGraphicFramePr>
        <p:xfrm>
          <a:off x="6331098" y="2444231"/>
          <a:ext cx="1911202" cy="1684036"/>
        </p:xfrm>
        <a:graphic>
          <a:graphicData uri="http://schemas.openxmlformats.org/drawingml/2006/table">
            <a:tbl>
              <a:tblPr firstRow="1" bandRow="1">
                <a:tableStyleId>{7DF18680-E054-41AD-8BC1-D1AEF772440D}</a:tableStyleId>
              </a:tblPr>
              <a:tblGrid>
                <a:gridCol w="497518">
                  <a:extLst>
                    <a:ext uri="{9D8B030D-6E8A-4147-A177-3AD203B41FA5}">
                      <a16:colId xmlns:a16="http://schemas.microsoft.com/office/drawing/2014/main" val="717017818"/>
                    </a:ext>
                  </a:extLst>
                </a:gridCol>
                <a:gridCol w="480498">
                  <a:extLst>
                    <a:ext uri="{9D8B030D-6E8A-4147-A177-3AD203B41FA5}">
                      <a16:colId xmlns:a16="http://schemas.microsoft.com/office/drawing/2014/main" val="241094651"/>
                    </a:ext>
                  </a:extLst>
                </a:gridCol>
                <a:gridCol w="933186">
                  <a:extLst>
                    <a:ext uri="{9D8B030D-6E8A-4147-A177-3AD203B41FA5}">
                      <a16:colId xmlns:a16="http://schemas.microsoft.com/office/drawing/2014/main" val="2535813233"/>
                    </a:ext>
                  </a:extLst>
                </a:gridCol>
              </a:tblGrid>
              <a:tr h="273340">
                <a:tc>
                  <a:txBody>
                    <a:bodyPr/>
                    <a:lstStyle/>
                    <a:p>
                      <a:pPr algn="ctr" fontAlgn="ctr"/>
                      <a:r>
                        <a:rPr lang="en-US" sz="800" dirty="0">
                          <a:effectLst/>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Age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rPr>
                        <a:t>Age_Group</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rPr>
                        <a:t>425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39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l"/>
                      <a:r>
                        <a:rPr lang="en-US" sz="800" dirty="0" err="1">
                          <a:effectLst/>
                        </a:rPr>
                        <a:t>Dewasa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dirty="0">
                          <a:effectLst/>
                        </a:rPr>
                        <a:t>10240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75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Lanjut</a:t>
                      </a:r>
                      <a:r>
                        <a:rPr lang="en-US" sz="800" dirty="0">
                          <a:effectLst/>
                        </a:rPr>
                        <a:t> </a:t>
                      </a:r>
                      <a:r>
                        <a:rPr lang="en-US" sz="800" dirty="0" err="1">
                          <a:effectLst/>
                        </a:rPr>
                        <a:t>Usia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dirty="0">
                          <a:effectLst/>
                        </a:rPr>
                        <a:t>9888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Lanjut</a:t>
                      </a:r>
                      <a:r>
                        <a:rPr lang="en-US" sz="800" dirty="0">
                          <a:effectLst/>
                        </a:rPr>
                        <a:t> </a:t>
                      </a:r>
                      <a:r>
                        <a:rPr lang="en-US" sz="800" dirty="0" err="1">
                          <a:effectLst/>
                        </a:rPr>
                        <a:t>Usia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8754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50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Setengah</a:t>
                      </a:r>
                      <a:r>
                        <a:rPr lang="en-US" sz="800" dirty="0">
                          <a:effectLst/>
                        </a:rPr>
                        <a:t> </a:t>
                      </a:r>
                      <a:r>
                        <a:rPr lang="en-US" sz="800" dirty="0" err="1">
                          <a:effectLst/>
                        </a:rPr>
                        <a:t>Baya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1055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48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Setengah</a:t>
                      </a:r>
                      <a:r>
                        <a:rPr lang="en-US" sz="800" dirty="0">
                          <a:effectLst/>
                        </a:rPr>
                        <a:t> </a:t>
                      </a:r>
                      <a:r>
                        <a:rPr lang="en-US" sz="800" dirty="0" err="1">
                          <a:effectLst/>
                        </a:rPr>
                        <a:t>Baya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8876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61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800" dirty="0" err="1">
                          <a:effectLst/>
                        </a:rPr>
                        <a:t>Lanjut</a:t>
                      </a:r>
                      <a:r>
                        <a:rPr lang="en-US" sz="800" dirty="0">
                          <a:effectLst/>
                        </a:rPr>
                        <a:t> </a:t>
                      </a:r>
                      <a:r>
                        <a:rPr lang="en-US" sz="800" dirty="0" err="1">
                          <a:effectLst/>
                        </a:rPr>
                        <a:t>Usia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4643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51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800" dirty="0" err="1">
                          <a:effectLst/>
                        </a:rPr>
                        <a:t>Lanjut</a:t>
                      </a:r>
                      <a:r>
                        <a:rPr lang="en-US" sz="800" dirty="0">
                          <a:effectLst/>
                        </a:rPr>
                        <a:t> </a:t>
                      </a:r>
                      <a:r>
                        <a:rPr lang="en-US" sz="800" dirty="0" err="1">
                          <a:effectLst/>
                        </a:rPr>
                        <a:t>Usia</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0" name="Google Shape;114;p27">
            <a:extLst>
              <a:ext uri="{FF2B5EF4-FFF2-40B4-BE49-F238E27FC236}">
                <a16:creationId xmlns:a16="http://schemas.microsoft.com/office/drawing/2014/main" id="{57C751BE-5ECE-4B0B-BEC3-79BEFEB00A02}"/>
              </a:ext>
            </a:extLst>
          </p:cNvPr>
          <p:cNvSpPr txBox="1">
            <a:spLocks/>
          </p:cNvSpPr>
          <p:nvPr/>
        </p:nvSpPr>
        <p:spPr>
          <a:xfrm>
            <a:off x="6454653" y="2077928"/>
            <a:ext cx="1664091" cy="410197"/>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lnSpc>
                <a:spcPct val="100000"/>
              </a:lnSpc>
              <a:buClr>
                <a:schemeClr val="dk1"/>
              </a:buClr>
              <a:buSzPts val="1500"/>
              <a:buFont typeface="Arial"/>
              <a:buNone/>
            </a:pPr>
            <a:r>
              <a:rPr lang="en-US" sz="1000" dirty="0">
                <a:solidFill>
                  <a:schemeClr val="dk1"/>
                </a:solidFill>
              </a:rPr>
              <a:t>Age Group</a:t>
            </a: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870737"/>
            <a:ext cx="7353300" cy="120716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419100" indent="-285750">
              <a:lnSpc>
                <a:spcPct val="100000"/>
              </a:lnSpc>
              <a:buClr>
                <a:schemeClr val="dk1"/>
              </a:buClr>
              <a:buSzPts val="1500"/>
            </a:pPr>
            <a:r>
              <a:rPr lang="en-US" sz="1200" dirty="0">
                <a:solidFill>
                  <a:schemeClr val="dk1"/>
                </a:solidFill>
              </a:rPr>
              <a:t>Conversion rate </a:t>
            </a:r>
            <a:r>
              <a:rPr lang="en-US" sz="1200" dirty="0" err="1">
                <a:solidFill>
                  <a:schemeClr val="dk1"/>
                </a:solidFill>
              </a:rPr>
              <a:t>didapat</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pembagian</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kolom</a:t>
            </a:r>
            <a:r>
              <a:rPr lang="en-US" sz="1200" dirty="0">
                <a:solidFill>
                  <a:schemeClr val="dk1"/>
                </a:solidFill>
              </a:rPr>
              <a:t> Response dan </a:t>
            </a:r>
            <a:r>
              <a:rPr lang="en-US" sz="1200" dirty="0" err="1">
                <a:solidFill>
                  <a:schemeClr val="dk1"/>
                </a:solidFill>
              </a:rPr>
              <a:t>NumWebVisitsMonth</a:t>
            </a:r>
            <a:endParaRPr lang="en-US" sz="1200" dirty="0">
              <a:solidFill>
                <a:schemeClr val="dk1"/>
              </a:solidFill>
            </a:endParaRP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Age_Group</a:t>
            </a:r>
            <a:r>
              <a:rPr lang="en-US" sz="1200" dirty="0">
                <a:solidFill>
                  <a:schemeClr val="dk1"/>
                </a:solidFill>
              </a:rPr>
              <a:t> </a:t>
            </a:r>
            <a:r>
              <a:rPr lang="en-US" sz="1200" dirty="0" err="1">
                <a:solidFill>
                  <a:schemeClr val="dk1"/>
                </a:solidFill>
              </a:rPr>
              <a:t>didapatkan</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perhitungan</a:t>
            </a:r>
            <a:r>
              <a:rPr lang="en-US" sz="1200" dirty="0">
                <a:solidFill>
                  <a:schemeClr val="dk1"/>
                </a:solidFill>
              </a:rPr>
              <a:t> </a:t>
            </a:r>
            <a:r>
              <a:rPr lang="en-US" sz="1200" dirty="0" err="1">
                <a:solidFill>
                  <a:schemeClr val="dk1"/>
                </a:solidFill>
              </a:rPr>
              <a:t>umur</a:t>
            </a:r>
            <a:r>
              <a:rPr lang="en-US" sz="1200" dirty="0">
                <a:solidFill>
                  <a:schemeClr val="dk1"/>
                </a:solidFill>
              </a:rPr>
              <a:t> </a:t>
            </a:r>
            <a:r>
              <a:rPr lang="en-US" sz="1200" dirty="0" err="1">
                <a:solidFill>
                  <a:schemeClr val="dk1"/>
                </a:solidFill>
              </a:rPr>
              <a:t>berdasarkan</a:t>
            </a:r>
            <a:r>
              <a:rPr lang="en-US" sz="1200" dirty="0">
                <a:solidFill>
                  <a:schemeClr val="dk1"/>
                </a:solidFill>
              </a:rPr>
              <a:t> </a:t>
            </a:r>
            <a:r>
              <a:rPr lang="en-US" sz="1200" dirty="0" err="1">
                <a:solidFill>
                  <a:schemeClr val="dk1"/>
                </a:solidFill>
              </a:rPr>
              <a:t>Year_Birth</a:t>
            </a:r>
            <a:r>
              <a:rPr lang="en-US" sz="1200" dirty="0">
                <a:solidFill>
                  <a:schemeClr val="dk1"/>
                </a:solidFill>
              </a:rPr>
              <a:t>, </a:t>
            </a:r>
            <a:r>
              <a:rPr lang="en-US" sz="1200" dirty="0" err="1">
                <a:solidFill>
                  <a:schemeClr val="dk1"/>
                </a:solidFill>
              </a:rPr>
              <a:t>kemudian</a:t>
            </a:r>
            <a:r>
              <a:rPr lang="en-US" sz="1200" dirty="0">
                <a:solidFill>
                  <a:schemeClr val="dk1"/>
                </a:solidFill>
              </a:rPr>
              <a:t> </a:t>
            </a:r>
            <a:r>
              <a:rPr lang="en-US" sz="1200" dirty="0" err="1">
                <a:solidFill>
                  <a:schemeClr val="dk1"/>
                </a:solidFill>
              </a:rPr>
              <a:t>dikelompokkan</a:t>
            </a:r>
            <a:r>
              <a:rPr lang="en-US" sz="1200" dirty="0">
                <a:solidFill>
                  <a:schemeClr val="dk1"/>
                </a:solidFill>
              </a:rPr>
              <a:t> menjadi 5 kelompok. Kelompok </a:t>
            </a:r>
            <a:r>
              <a:rPr lang="en-US" sz="1200" dirty="0" err="1">
                <a:solidFill>
                  <a:schemeClr val="dk1"/>
                </a:solidFill>
              </a:rPr>
              <a:t>tersebut</a:t>
            </a:r>
            <a:r>
              <a:rPr lang="en-US" sz="1200" dirty="0">
                <a:solidFill>
                  <a:schemeClr val="dk1"/>
                </a:solidFill>
              </a:rPr>
              <a:t> </a:t>
            </a:r>
            <a:r>
              <a:rPr lang="en-US" sz="1200" dirty="0" err="1">
                <a:solidFill>
                  <a:schemeClr val="dk1"/>
                </a:solidFill>
              </a:rPr>
              <a:t>yaitu</a:t>
            </a:r>
            <a:r>
              <a:rPr lang="en-US" sz="1200" dirty="0">
                <a:solidFill>
                  <a:schemeClr val="dk1"/>
                </a:solidFill>
              </a:rPr>
              <a:t> </a:t>
            </a:r>
            <a:r>
              <a:rPr lang="en-US" sz="1200" dirty="0" err="1">
                <a:solidFill>
                  <a:schemeClr val="dk1"/>
                </a:solidFill>
              </a:rPr>
              <a:t>Remaja</a:t>
            </a:r>
            <a:r>
              <a:rPr lang="en-US" sz="1200" dirty="0">
                <a:solidFill>
                  <a:schemeClr val="dk1"/>
                </a:solidFill>
              </a:rPr>
              <a:t>, </a:t>
            </a:r>
            <a:r>
              <a:rPr lang="en-US" sz="1200" dirty="0" err="1">
                <a:solidFill>
                  <a:schemeClr val="dk1"/>
                </a:solidFill>
              </a:rPr>
              <a:t>Dewasa</a:t>
            </a:r>
            <a:r>
              <a:rPr lang="en-US" sz="1200" dirty="0">
                <a:solidFill>
                  <a:schemeClr val="dk1"/>
                </a:solidFill>
              </a:rPr>
              <a:t> Muda, </a:t>
            </a:r>
            <a:r>
              <a:rPr lang="en-US" sz="1200" dirty="0" err="1">
                <a:solidFill>
                  <a:schemeClr val="dk1"/>
                </a:solidFill>
              </a:rPr>
              <a:t>Dewasa</a:t>
            </a:r>
            <a:r>
              <a:rPr lang="en-US" sz="1200" dirty="0">
                <a:solidFill>
                  <a:schemeClr val="dk1"/>
                </a:solidFill>
              </a:rPr>
              <a:t>, </a:t>
            </a:r>
            <a:r>
              <a:rPr lang="en-US" sz="1200" dirty="0" err="1">
                <a:solidFill>
                  <a:schemeClr val="dk1"/>
                </a:solidFill>
              </a:rPr>
              <a:t>Setengah</a:t>
            </a:r>
            <a:r>
              <a:rPr lang="en-US" sz="1200" dirty="0">
                <a:solidFill>
                  <a:schemeClr val="dk1"/>
                </a:solidFill>
              </a:rPr>
              <a:t> </a:t>
            </a:r>
            <a:r>
              <a:rPr lang="en-US" sz="1200" dirty="0" err="1">
                <a:solidFill>
                  <a:schemeClr val="dk1"/>
                </a:solidFill>
              </a:rPr>
              <a:t>Baya</a:t>
            </a:r>
            <a:r>
              <a:rPr lang="en-US" sz="1200" dirty="0">
                <a:solidFill>
                  <a:schemeClr val="dk1"/>
                </a:solidFill>
              </a:rPr>
              <a:t>, dan </a:t>
            </a:r>
            <a:r>
              <a:rPr lang="en-US" sz="1200" dirty="0" err="1">
                <a:solidFill>
                  <a:schemeClr val="dk1"/>
                </a:solidFill>
              </a:rPr>
              <a:t>Lanjut</a:t>
            </a:r>
            <a:r>
              <a:rPr lang="en-US" sz="1200" dirty="0">
                <a:solidFill>
                  <a:schemeClr val="dk1"/>
                </a:solidFill>
              </a:rPr>
              <a:t> </a:t>
            </a:r>
            <a:r>
              <a:rPr lang="en-US" sz="1200" dirty="0" err="1">
                <a:solidFill>
                  <a:schemeClr val="dk1"/>
                </a:solidFill>
              </a:rPr>
              <a:t>Usia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p:txBody>
      </p:sp>
      <p:sp>
        <p:nvSpPr>
          <p:cNvPr id="13" name="Google Shape;115;p27">
            <a:extLst>
              <a:ext uri="{FF2B5EF4-FFF2-40B4-BE49-F238E27FC236}">
                <a16:creationId xmlns:a16="http://schemas.microsoft.com/office/drawing/2014/main" id="{E15A4C3A-C077-4093-8ED3-BB1EC3B10033}"/>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39105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Feature Engineering</a:t>
            </a:r>
            <a:endParaRPr b="1" i="1" dirty="0"/>
          </a:p>
        </p:txBody>
      </p:sp>
      <p:graphicFrame>
        <p:nvGraphicFramePr>
          <p:cNvPr id="7" name="Table 6">
            <a:extLst>
              <a:ext uri="{FF2B5EF4-FFF2-40B4-BE49-F238E27FC236}">
                <a16:creationId xmlns:a16="http://schemas.microsoft.com/office/drawing/2014/main" id="{C93D94B0-A1FE-4800-AFBF-64B05A15D32F}"/>
              </a:ext>
            </a:extLst>
          </p:cNvPr>
          <p:cNvGraphicFramePr>
            <a:graphicFrameLocks noGrp="1"/>
          </p:cNvGraphicFramePr>
          <p:nvPr>
            <p:extLst>
              <p:ext uri="{D42A27DB-BD31-4B8C-83A1-F6EECF244321}">
                <p14:modId xmlns:p14="http://schemas.microsoft.com/office/powerpoint/2010/main" val="4197189941"/>
              </p:ext>
            </p:extLst>
          </p:nvPr>
        </p:nvGraphicFramePr>
        <p:xfrm>
          <a:off x="3510529" y="2444207"/>
          <a:ext cx="5137150" cy="1730736"/>
        </p:xfrm>
        <a:graphic>
          <a:graphicData uri="http://schemas.openxmlformats.org/drawingml/2006/table">
            <a:tbl>
              <a:tblPr firstRow="1" bandRow="1">
                <a:tableStyleId>{7DF18680-E054-41AD-8BC1-D1AEF772440D}</a:tableStyleId>
              </a:tblPr>
              <a:tblGrid>
                <a:gridCol w="469900">
                  <a:extLst>
                    <a:ext uri="{9D8B030D-6E8A-4147-A177-3AD203B41FA5}">
                      <a16:colId xmlns:a16="http://schemas.microsoft.com/office/drawing/2014/main" val="4192707334"/>
                    </a:ext>
                  </a:extLst>
                </a:gridCol>
                <a:gridCol w="584200">
                  <a:extLst>
                    <a:ext uri="{9D8B030D-6E8A-4147-A177-3AD203B41FA5}">
                      <a16:colId xmlns:a16="http://schemas.microsoft.com/office/drawing/2014/main" val="4171258096"/>
                    </a:ext>
                  </a:extLst>
                </a:gridCol>
                <a:gridCol w="622300">
                  <a:extLst>
                    <a:ext uri="{9D8B030D-6E8A-4147-A177-3AD203B41FA5}">
                      <a16:colId xmlns:a16="http://schemas.microsoft.com/office/drawing/2014/main" val="325218579"/>
                    </a:ext>
                  </a:extLst>
                </a:gridCol>
                <a:gridCol w="596900">
                  <a:extLst>
                    <a:ext uri="{9D8B030D-6E8A-4147-A177-3AD203B41FA5}">
                      <a16:colId xmlns:a16="http://schemas.microsoft.com/office/drawing/2014/main" val="1955975558"/>
                    </a:ext>
                  </a:extLst>
                </a:gridCol>
                <a:gridCol w="596900">
                  <a:extLst>
                    <a:ext uri="{9D8B030D-6E8A-4147-A177-3AD203B41FA5}">
                      <a16:colId xmlns:a16="http://schemas.microsoft.com/office/drawing/2014/main" val="2892264920"/>
                    </a:ext>
                  </a:extLst>
                </a:gridCol>
                <a:gridCol w="635000">
                  <a:extLst>
                    <a:ext uri="{9D8B030D-6E8A-4147-A177-3AD203B41FA5}">
                      <a16:colId xmlns:a16="http://schemas.microsoft.com/office/drawing/2014/main" val="717017818"/>
                    </a:ext>
                  </a:extLst>
                </a:gridCol>
                <a:gridCol w="616786">
                  <a:extLst>
                    <a:ext uri="{9D8B030D-6E8A-4147-A177-3AD203B41FA5}">
                      <a16:colId xmlns:a16="http://schemas.microsoft.com/office/drawing/2014/main" val="241094651"/>
                    </a:ext>
                  </a:extLst>
                </a:gridCol>
                <a:gridCol w="1015164">
                  <a:extLst>
                    <a:ext uri="{9D8B030D-6E8A-4147-A177-3AD203B41FA5}">
                      <a16:colId xmlns:a16="http://schemas.microsoft.com/office/drawing/2014/main" val="2535813233"/>
                    </a:ext>
                  </a:extLst>
                </a:gridCol>
              </a:tblGrid>
              <a:tr h="273340">
                <a:tc>
                  <a:txBody>
                    <a:bodyPr/>
                    <a:lstStyle/>
                    <a:p>
                      <a:pPr algn="ctr" fontAlgn="ctr"/>
                      <a:r>
                        <a:rPr lang="en-US" sz="800" dirty="0">
                          <a:effectLst/>
                          <a:latin typeface="Arial" panose="020B0604020202020204" pitchFamily="34" charset="0"/>
                          <a:cs typeface="Arial" panose="020B0604020202020204" pitchFamily="34" charset="0"/>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MntCoke</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MntFruits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MntMeatProducts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MntFishProducts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MntSweetProducts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MntGoldProds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Total_Spending</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latin typeface="Arial" panose="020B0604020202020204" pitchFamily="34" charset="0"/>
                          <a:cs typeface="Arial" panose="020B0604020202020204" pitchFamily="34" charset="0"/>
                        </a:rPr>
                        <a:t>7476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928000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254000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1269000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Arial" panose="020B0604020202020204" pitchFamily="34" charset="0"/>
                          <a:cs typeface="Arial" panose="020B0604020202020204" pitchFamily="34" charset="0"/>
                        </a:rPr>
                        <a:t>10951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279000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306000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Arial" panose="020B0604020202020204" pitchFamily="34" charset="0"/>
                          <a:cs typeface="Arial" panose="020B0604020202020204" pitchFamily="34" charset="0"/>
                        </a:rPr>
                        <a:t>10837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20000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Arial" panose="020B0604020202020204" pitchFamily="34" charset="0"/>
                          <a:cs typeface="Arial" panose="020B0604020202020204" pitchFamily="34" charset="0"/>
                        </a:rPr>
                        <a:t>2320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508000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29000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635000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Arial" panose="020B0604020202020204" pitchFamily="34" charset="0"/>
                          <a:cs typeface="Arial" panose="020B0604020202020204" pitchFamily="34" charset="0"/>
                        </a:rPr>
                        <a:t>1404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82000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42000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231000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Arial" panose="020B0604020202020204" pitchFamily="34" charset="0"/>
                          <a:cs typeface="Arial" panose="020B0604020202020204" pitchFamily="34" charset="0"/>
                        </a:rPr>
                        <a:t>5067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966000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282000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1378000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Arial" panose="020B0604020202020204" pitchFamily="34" charset="0"/>
                          <a:cs typeface="Arial" panose="020B0604020202020204" pitchFamily="34" charset="0"/>
                        </a:rPr>
                        <a:t>4508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203000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305000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46000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17000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227000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833000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0" name="Google Shape;114;p27">
            <a:extLst>
              <a:ext uri="{FF2B5EF4-FFF2-40B4-BE49-F238E27FC236}">
                <a16:creationId xmlns:a16="http://schemas.microsoft.com/office/drawing/2014/main" id="{57C751BE-5ECE-4B0B-BEC3-79BEFEB00A02}"/>
              </a:ext>
            </a:extLst>
          </p:cNvPr>
          <p:cNvSpPr txBox="1">
            <a:spLocks/>
          </p:cNvSpPr>
          <p:nvPr/>
        </p:nvSpPr>
        <p:spPr>
          <a:xfrm>
            <a:off x="5247058" y="2077880"/>
            <a:ext cx="1664091" cy="410197"/>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lnSpc>
                <a:spcPct val="100000"/>
              </a:lnSpc>
              <a:buClr>
                <a:schemeClr val="dk1"/>
              </a:buClr>
              <a:buSzPts val="1500"/>
              <a:buFont typeface="Arial"/>
              <a:buNone/>
            </a:pPr>
            <a:r>
              <a:rPr lang="en-US" sz="1000" dirty="0" err="1">
                <a:solidFill>
                  <a:schemeClr val="dk1"/>
                </a:solidFill>
              </a:rPr>
              <a:t>Total_Spending</a:t>
            </a:r>
            <a:endParaRPr lang="en-US" sz="1000" dirty="0">
              <a:solidFill>
                <a:schemeClr val="dk1"/>
              </a:solidFill>
            </a:endParaRP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870737"/>
            <a:ext cx="7353300" cy="120716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419100" indent="-285750">
              <a:lnSpc>
                <a:spcPct val="100000"/>
              </a:lnSpc>
              <a:buClr>
                <a:schemeClr val="dk1"/>
              </a:buClr>
              <a:buSzPts val="1500"/>
            </a:pPr>
            <a:r>
              <a:rPr lang="en-US" sz="1200" dirty="0" err="1">
                <a:solidFill>
                  <a:schemeClr val="dk1"/>
                </a:solidFill>
              </a:rPr>
              <a:t>Total_Kids</a:t>
            </a:r>
            <a:r>
              <a:rPr lang="en-US" sz="1200" dirty="0">
                <a:solidFill>
                  <a:schemeClr val="dk1"/>
                </a:solidFill>
              </a:rPr>
              <a:t> </a:t>
            </a:r>
            <a:r>
              <a:rPr lang="en-US" sz="1200" dirty="0" err="1">
                <a:solidFill>
                  <a:schemeClr val="dk1"/>
                </a:solidFill>
              </a:rPr>
              <a:t>didapat</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penjumlahan</a:t>
            </a:r>
            <a:r>
              <a:rPr lang="en-US" sz="1200" dirty="0">
                <a:solidFill>
                  <a:schemeClr val="dk1"/>
                </a:solidFill>
              </a:rPr>
              <a:t> anak </a:t>
            </a:r>
            <a:r>
              <a:rPr lang="en-US" sz="1200" dirty="0" err="1">
                <a:solidFill>
                  <a:schemeClr val="dk1"/>
                </a:solidFill>
              </a:rPr>
              <a:t>berdasarkan</a:t>
            </a:r>
            <a:r>
              <a:rPr lang="en-US" sz="1200" dirty="0">
                <a:solidFill>
                  <a:schemeClr val="dk1"/>
                </a:solidFill>
              </a:rPr>
              <a:t> </a:t>
            </a:r>
            <a:r>
              <a:rPr lang="en-US" sz="1200" dirty="0" err="1">
                <a:solidFill>
                  <a:schemeClr val="dk1"/>
                </a:solidFill>
              </a:rPr>
              <a:t>Kidhome</a:t>
            </a:r>
            <a:r>
              <a:rPr lang="en-US" sz="1200" dirty="0">
                <a:solidFill>
                  <a:schemeClr val="dk1"/>
                </a:solidFill>
              </a:rPr>
              <a:t> dan </a:t>
            </a:r>
            <a:r>
              <a:rPr lang="en-US" sz="1200" dirty="0" err="1">
                <a:solidFill>
                  <a:schemeClr val="dk1"/>
                </a:solidFill>
              </a:rPr>
              <a:t>Teenhome</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Total_Spending</a:t>
            </a:r>
            <a:r>
              <a:rPr lang="en-US" sz="1200" dirty="0">
                <a:solidFill>
                  <a:schemeClr val="dk1"/>
                </a:solidFill>
              </a:rPr>
              <a:t> </a:t>
            </a:r>
            <a:r>
              <a:rPr lang="en-US" sz="1200" dirty="0" err="1">
                <a:solidFill>
                  <a:schemeClr val="dk1"/>
                </a:solidFill>
              </a:rPr>
              <a:t>didapatkan</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penjumlahan</a:t>
            </a:r>
            <a:r>
              <a:rPr lang="en-US" sz="1200" dirty="0">
                <a:solidFill>
                  <a:schemeClr val="dk1"/>
                </a:solidFill>
              </a:rPr>
              <a:t> </a:t>
            </a:r>
            <a:r>
              <a:rPr lang="en-US" sz="1200" dirty="0" err="1">
                <a:solidFill>
                  <a:schemeClr val="dk1"/>
                </a:solidFill>
              </a:rPr>
              <a:t>seluruh</a:t>
            </a:r>
            <a:r>
              <a:rPr lang="en-US" sz="1200" dirty="0">
                <a:solidFill>
                  <a:schemeClr val="dk1"/>
                </a:solidFill>
              </a:rPr>
              <a:t> </a:t>
            </a:r>
            <a:r>
              <a:rPr lang="en-US" sz="1200" dirty="0" err="1">
                <a:solidFill>
                  <a:schemeClr val="dk1"/>
                </a:solidFill>
              </a:rPr>
              <a:t>pengeluaran</a:t>
            </a:r>
            <a:r>
              <a:rPr lang="en-US" sz="1200" dirty="0">
                <a:solidFill>
                  <a:schemeClr val="dk1"/>
                </a:solidFill>
              </a:rPr>
              <a:t> </a:t>
            </a:r>
            <a:r>
              <a:rPr lang="en-US" sz="1200" dirty="0" err="1">
                <a:solidFill>
                  <a:schemeClr val="dk1"/>
                </a:solidFill>
              </a:rPr>
              <a:t>produk</a:t>
            </a:r>
            <a:r>
              <a:rPr lang="en-US" sz="1200" dirty="0">
                <a:solidFill>
                  <a:schemeClr val="dk1"/>
                </a:solidFill>
              </a:rPr>
              <a:t>. Mulai </a:t>
            </a:r>
            <a:r>
              <a:rPr lang="en-US" sz="1200" dirty="0" err="1">
                <a:solidFill>
                  <a:schemeClr val="dk1"/>
                </a:solidFill>
              </a:rPr>
              <a:t>dari</a:t>
            </a:r>
            <a:r>
              <a:rPr lang="en-US" sz="1200" dirty="0">
                <a:solidFill>
                  <a:schemeClr val="dk1"/>
                </a:solidFill>
              </a:rPr>
              <a:t> </a:t>
            </a:r>
            <a:r>
              <a:rPr lang="en-US" sz="1200" dirty="0" err="1">
                <a:solidFill>
                  <a:schemeClr val="dk1"/>
                </a:solidFill>
              </a:rPr>
              <a:t>MntCoke</a:t>
            </a:r>
            <a:r>
              <a:rPr lang="en-US" sz="1200" dirty="0">
                <a:solidFill>
                  <a:schemeClr val="dk1"/>
                </a:solidFill>
              </a:rPr>
              <a:t>, </a:t>
            </a:r>
            <a:r>
              <a:rPr lang="en-US" sz="1200" dirty="0" err="1">
                <a:solidFill>
                  <a:schemeClr val="dk1"/>
                </a:solidFill>
              </a:rPr>
              <a:t>MntFruits</a:t>
            </a:r>
            <a:r>
              <a:rPr lang="en-US" sz="1200" dirty="0">
                <a:solidFill>
                  <a:schemeClr val="dk1"/>
                </a:solidFill>
              </a:rPr>
              <a:t>, </a:t>
            </a:r>
            <a:r>
              <a:rPr lang="en-US" sz="1200" dirty="0" err="1">
                <a:solidFill>
                  <a:schemeClr val="dk1"/>
                </a:solidFill>
              </a:rPr>
              <a:t>MntMeatProducts</a:t>
            </a:r>
            <a:r>
              <a:rPr lang="en-US" sz="1200" dirty="0">
                <a:solidFill>
                  <a:schemeClr val="dk1"/>
                </a:solidFill>
              </a:rPr>
              <a:t>, </a:t>
            </a:r>
            <a:r>
              <a:rPr lang="en-US" sz="1200" dirty="0" err="1">
                <a:solidFill>
                  <a:schemeClr val="dk1"/>
                </a:solidFill>
              </a:rPr>
              <a:t>MntFishProducts</a:t>
            </a:r>
            <a:r>
              <a:rPr lang="en-US" sz="1200" dirty="0">
                <a:solidFill>
                  <a:schemeClr val="dk1"/>
                </a:solidFill>
              </a:rPr>
              <a:t>, </a:t>
            </a:r>
            <a:r>
              <a:rPr lang="en-US" sz="1200" dirty="0" err="1">
                <a:solidFill>
                  <a:schemeClr val="dk1"/>
                </a:solidFill>
              </a:rPr>
              <a:t>MntSweetProducts</a:t>
            </a:r>
            <a:r>
              <a:rPr lang="en-US" sz="1200" dirty="0">
                <a:solidFill>
                  <a:schemeClr val="dk1"/>
                </a:solidFill>
              </a:rPr>
              <a:t>, </a:t>
            </a:r>
            <a:r>
              <a:rPr lang="en-US" sz="1200" dirty="0" err="1">
                <a:solidFill>
                  <a:schemeClr val="dk1"/>
                </a:solidFill>
              </a:rPr>
              <a:t>hingga</a:t>
            </a:r>
            <a:r>
              <a:rPr lang="en-US" sz="1200" dirty="0">
                <a:solidFill>
                  <a:schemeClr val="dk1"/>
                </a:solidFill>
              </a:rPr>
              <a:t> </a:t>
            </a:r>
            <a:r>
              <a:rPr lang="en-US" sz="1200" dirty="0" err="1">
                <a:solidFill>
                  <a:schemeClr val="dk1"/>
                </a:solidFill>
              </a:rPr>
              <a:t>MntGoldProds</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p:txBody>
      </p:sp>
      <p:graphicFrame>
        <p:nvGraphicFramePr>
          <p:cNvPr id="8" name="Table 7">
            <a:extLst>
              <a:ext uri="{FF2B5EF4-FFF2-40B4-BE49-F238E27FC236}">
                <a16:creationId xmlns:a16="http://schemas.microsoft.com/office/drawing/2014/main" id="{60A202B8-798D-4BA3-AE81-90BD6CA645CF}"/>
              </a:ext>
            </a:extLst>
          </p:cNvPr>
          <p:cNvGraphicFramePr>
            <a:graphicFrameLocks noGrp="1"/>
          </p:cNvGraphicFramePr>
          <p:nvPr>
            <p:extLst>
              <p:ext uri="{D42A27DB-BD31-4B8C-83A1-F6EECF244321}">
                <p14:modId xmlns:p14="http://schemas.microsoft.com/office/powerpoint/2010/main" val="3017505573"/>
              </p:ext>
            </p:extLst>
          </p:nvPr>
        </p:nvGraphicFramePr>
        <p:xfrm>
          <a:off x="711009" y="2444207"/>
          <a:ext cx="2503936" cy="1684036"/>
        </p:xfrm>
        <a:graphic>
          <a:graphicData uri="http://schemas.openxmlformats.org/drawingml/2006/table">
            <a:tbl>
              <a:tblPr firstRow="1" bandRow="1">
                <a:tableStyleId>{7DF18680-E054-41AD-8BC1-D1AEF772440D}</a:tableStyleId>
              </a:tblPr>
              <a:tblGrid>
                <a:gridCol w="484361">
                  <a:extLst>
                    <a:ext uri="{9D8B030D-6E8A-4147-A177-3AD203B41FA5}">
                      <a16:colId xmlns:a16="http://schemas.microsoft.com/office/drawing/2014/main" val="717017818"/>
                    </a:ext>
                  </a:extLst>
                </a:gridCol>
                <a:gridCol w="618371">
                  <a:extLst>
                    <a:ext uri="{9D8B030D-6E8A-4147-A177-3AD203B41FA5}">
                      <a16:colId xmlns:a16="http://schemas.microsoft.com/office/drawing/2014/main" val="241094651"/>
                    </a:ext>
                  </a:extLst>
                </a:gridCol>
                <a:gridCol w="710469">
                  <a:extLst>
                    <a:ext uri="{9D8B030D-6E8A-4147-A177-3AD203B41FA5}">
                      <a16:colId xmlns:a16="http://schemas.microsoft.com/office/drawing/2014/main" val="2535813233"/>
                    </a:ext>
                  </a:extLst>
                </a:gridCol>
                <a:gridCol w="690735">
                  <a:extLst>
                    <a:ext uri="{9D8B030D-6E8A-4147-A177-3AD203B41FA5}">
                      <a16:colId xmlns:a16="http://schemas.microsoft.com/office/drawing/2014/main" val="2773248590"/>
                    </a:ext>
                  </a:extLst>
                </a:gridCol>
              </a:tblGrid>
              <a:tr h="273340">
                <a:tc>
                  <a:txBody>
                    <a:bodyPr/>
                    <a:lstStyle/>
                    <a:p>
                      <a:pPr algn="ctr" fontAlgn="ctr"/>
                      <a:r>
                        <a:rPr lang="en-US" sz="800" dirty="0">
                          <a:effectLst/>
                          <a:latin typeface="Arial" panose="020B0604020202020204" pitchFamily="34" charset="0"/>
                          <a:cs typeface="Arial" panose="020B0604020202020204" pitchFamily="34" charset="0"/>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Kidhome</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Teenhome</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Total_Kids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latin typeface="Arial" panose="020B0604020202020204" pitchFamily="34" charset="0"/>
                          <a:cs typeface="Arial" panose="020B0604020202020204" pitchFamily="34" charset="0"/>
                        </a:rPr>
                        <a:t>10702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Arial" panose="020B0604020202020204" pitchFamily="34" charset="0"/>
                          <a:cs typeface="Arial" panose="020B0604020202020204" pitchFamily="34" charset="0"/>
                        </a:rPr>
                        <a:t>3068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Arial" panose="020B0604020202020204" pitchFamily="34" charset="0"/>
                          <a:cs typeface="Arial" panose="020B0604020202020204" pitchFamily="34" charset="0"/>
                        </a:rPr>
                        <a:t>5287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dirty="0">
                          <a:effectLst/>
                          <a:latin typeface="Arial" panose="020B0604020202020204" pitchFamily="34" charset="0"/>
                          <a:cs typeface="Arial" panose="020B0604020202020204" pitchFamily="34" charset="0"/>
                        </a:rPr>
                        <a:t>7660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Arial" panose="020B0604020202020204" pitchFamily="34" charset="0"/>
                          <a:cs typeface="Arial" panose="020B0604020202020204" pitchFamily="34" charset="0"/>
                        </a:rPr>
                        <a:t>6263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Arial" panose="020B0604020202020204" pitchFamily="34" charset="0"/>
                          <a:cs typeface="Arial" panose="020B0604020202020204" pitchFamily="34" charset="0"/>
                        </a:rPr>
                        <a:t>6927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Arial" panose="020B0604020202020204" pitchFamily="34" charset="0"/>
                          <a:cs typeface="Arial" panose="020B0604020202020204" pitchFamily="34" charset="0"/>
                        </a:rPr>
                        <a:t>3584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9" name="Google Shape;114;p27">
            <a:extLst>
              <a:ext uri="{FF2B5EF4-FFF2-40B4-BE49-F238E27FC236}">
                <a16:creationId xmlns:a16="http://schemas.microsoft.com/office/drawing/2014/main" id="{4B708C93-72D9-43B4-BD86-E4930429A442}"/>
              </a:ext>
            </a:extLst>
          </p:cNvPr>
          <p:cNvSpPr txBox="1">
            <a:spLocks/>
          </p:cNvSpPr>
          <p:nvPr/>
        </p:nvSpPr>
        <p:spPr>
          <a:xfrm>
            <a:off x="1130931" y="2077904"/>
            <a:ext cx="1664091" cy="410197"/>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lnSpc>
                <a:spcPct val="100000"/>
              </a:lnSpc>
              <a:buClr>
                <a:schemeClr val="dk1"/>
              </a:buClr>
              <a:buSzPts val="1500"/>
              <a:buFont typeface="Arial"/>
              <a:buNone/>
            </a:pPr>
            <a:r>
              <a:rPr lang="en-US" sz="1200" dirty="0">
                <a:solidFill>
                  <a:schemeClr val="dk1"/>
                </a:solidFill>
              </a:rPr>
              <a:t>Total Kids</a:t>
            </a:r>
          </a:p>
        </p:txBody>
      </p:sp>
      <p:sp>
        <p:nvSpPr>
          <p:cNvPr id="13" name="Google Shape;115;p27">
            <a:extLst>
              <a:ext uri="{FF2B5EF4-FFF2-40B4-BE49-F238E27FC236}">
                <a16:creationId xmlns:a16="http://schemas.microsoft.com/office/drawing/2014/main" id="{BF41928B-6A41-40CA-B602-216A6357999F}"/>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415134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Feature Engineering</a:t>
            </a:r>
            <a:endParaRPr b="1" i="1" dirty="0"/>
          </a:p>
        </p:txBody>
      </p:sp>
      <p:graphicFrame>
        <p:nvGraphicFramePr>
          <p:cNvPr id="7" name="Table 6">
            <a:extLst>
              <a:ext uri="{FF2B5EF4-FFF2-40B4-BE49-F238E27FC236}">
                <a16:creationId xmlns:a16="http://schemas.microsoft.com/office/drawing/2014/main" id="{C93D94B0-A1FE-4800-AFBF-64B05A15D32F}"/>
              </a:ext>
            </a:extLst>
          </p:cNvPr>
          <p:cNvGraphicFramePr>
            <a:graphicFrameLocks noGrp="1"/>
          </p:cNvGraphicFramePr>
          <p:nvPr>
            <p:extLst>
              <p:ext uri="{D42A27DB-BD31-4B8C-83A1-F6EECF244321}">
                <p14:modId xmlns:p14="http://schemas.microsoft.com/office/powerpoint/2010/main" val="692749706"/>
              </p:ext>
            </p:extLst>
          </p:nvPr>
        </p:nvGraphicFramePr>
        <p:xfrm>
          <a:off x="2276474" y="2243287"/>
          <a:ext cx="4591050" cy="1849248"/>
        </p:xfrm>
        <a:graphic>
          <a:graphicData uri="http://schemas.openxmlformats.org/drawingml/2006/table">
            <a:tbl>
              <a:tblPr firstRow="1" bandRow="1">
                <a:tableStyleId>{7DF18680-E054-41AD-8BC1-D1AEF772440D}</a:tableStyleId>
              </a:tblPr>
              <a:tblGrid>
                <a:gridCol w="419100">
                  <a:extLst>
                    <a:ext uri="{9D8B030D-6E8A-4147-A177-3AD203B41FA5}">
                      <a16:colId xmlns:a16="http://schemas.microsoft.com/office/drawing/2014/main" val="325218579"/>
                    </a:ext>
                  </a:extLst>
                </a:gridCol>
                <a:gridCol w="711200">
                  <a:extLst>
                    <a:ext uri="{9D8B030D-6E8A-4147-A177-3AD203B41FA5}">
                      <a16:colId xmlns:a16="http://schemas.microsoft.com/office/drawing/2014/main" val="1955975558"/>
                    </a:ext>
                  </a:extLst>
                </a:gridCol>
                <a:gridCol w="727198">
                  <a:extLst>
                    <a:ext uri="{9D8B030D-6E8A-4147-A177-3AD203B41FA5}">
                      <a16:colId xmlns:a16="http://schemas.microsoft.com/office/drawing/2014/main" val="2892264920"/>
                    </a:ext>
                  </a:extLst>
                </a:gridCol>
                <a:gridCol w="843120">
                  <a:extLst>
                    <a:ext uri="{9D8B030D-6E8A-4147-A177-3AD203B41FA5}">
                      <a16:colId xmlns:a16="http://schemas.microsoft.com/office/drawing/2014/main" val="717017818"/>
                    </a:ext>
                  </a:extLst>
                </a:gridCol>
                <a:gridCol w="737730">
                  <a:extLst>
                    <a:ext uri="{9D8B030D-6E8A-4147-A177-3AD203B41FA5}">
                      <a16:colId xmlns:a16="http://schemas.microsoft.com/office/drawing/2014/main" val="241094651"/>
                    </a:ext>
                  </a:extLst>
                </a:gridCol>
                <a:gridCol w="1152702">
                  <a:extLst>
                    <a:ext uri="{9D8B030D-6E8A-4147-A177-3AD203B41FA5}">
                      <a16:colId xmlns:a16="http://schemas.microsoft.com/office/drawing/2014/main" val="2535813233"/>
                    </a:ext>
                  </a:extLst>
                </a:gridCol>
              </a:tblGrid>
              <a:tr h="273340">
                <a:tc>
                  <a:txBody>
                    <a:bodyPr/>
                    <a:lstStyle/>
                    <a:p>
                      <a:pPr algn="ctr" fontAlgn="ctr"/>
                      <a:r>
                        <a:rPr lang="en-US" sz="800" dirty="0">
                          <a:effectLst/>
                          <a:latin typeface="Arial" panose="020B0604020202020204" pitchFamily="34" charset="0"/>
                          <a:cs typeface="Arial" panose="020B0604020202020204" pitchFamily="34" charset="0"/>
                        </a:rPr>
                        <a:t>ID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NumDeals</a:t>
                      </a:r>
                      <a:endParaRPr lang="en-US" sz="800" dirty="0">
                        <a:effectLst/>
                        <a:latin typeface="Arial" panose="020B0604020202020204" pitchFamily="34" charset="0"/>
                        <a:cs typeface="Arial" panose="020B0604020202020204" pitchFamily="34" charset="0"/>
                      </a:endParaRPr>
                    </a:p>
                    <a:p>
                      <a:pPr algn="ctr" fontAlgn="ctr"/>
                      <a:r>
                        <a:rPr lang="en-US" sz="800" dirty="0">
                          <a:effectLst/>
                          <a:latin typeface="Arial" panose="020B0604020202020204" pitchFamily="34" charset="0"/>
                          <a:cs typeface="Arial" panose="020B0604020202020204" pitchFamily="34" charset="0"/>
                        </a:rPr>
                        <a:t>Purchases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NumWeb</a:t>
                      </a:r>
                      <a:endParaRPr lang="en-US" sz="800" dirty="0">
                        <a:effectLst/>
                        <a:latin typeface="Arial" panose="020B0604020202020204" pitchFamily="34" charset="0"/>
                        <a:cs typeface="Arial" panose="020B0604020202020204" pitchFamily="34" charset="0"/>
                      </a:endParaRPr>
                    </a:p>
                    <a:p>
                      <a:pPr algn="ctr" fontAlgn="ctr"/>
                      <a:r>
                        <a:rPr lang="en-US" sz="800" dirty="0">
                          <a:effectLst/>
                          <a:latin typeface="Arial" panose="020B0604020202020204" pitchFamily="34" charset="0"/>
                          <a:cs typeface="Arial" panose="020B0604020202020204" pitchFamily="34" charset="0"/>
                        </a:rPr>
                        <a:t>Purchases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NumCatalog</a:t>
                      </a:r>
                      <a:endParaRPr lang="en-US" sz="800" dirty="0">
                        <a:effectLst/>
                        <a:latin typeface="Arial" panose="020B0604020202020204" pitchFamily="34" charset="0"/>
                        <a:cs typeface="Arial" panose="020B0604020202020204" pitchFamily="34" charset="0"/>
                      </a:endParaRPr>
                    </a:p>
                    <a:p>
                      <a:pPr algn="ctr" fontAlgn="ctr"/>
                      <a:r>
                        <a:rPr lang="en-US" sz="800" dirty="0">
                          <a:effectLst/>
                          <a:latin typeface="Arial" panose="020B0604020202020204" pitchFamily="34" charset="0"/>
                          <a:cs typeface="Arial" panose="020B0604020202020204" pitchFamily="34" charset="0"/>
                        </a:rPr>
                        <a:t>Purchases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NumStore</a:t>
                      </a:r>
                      <a:endParaRPr lang="en-US" sz="800" dirty="0">
                        <a:effectLst/>
                        <a:latin typeface="Arial" panose="020B0604020202020204" pitchFamily="34" charset="0"/>
                        <a:cs typeface="Arial" panose="020B0604020202020204" pitchFamily="34" charset="0"/>
                      </a:endParaRPr>
                    </a:p>
                    <a:p>
                      <a:pPr algn="ctr" fontAlgn="ctr"/>
                      <a:r>
                        <a:rPr lang="en-US" sz="800" dirty="0">
                          <a:effectLst/>
                          <a:latin typeface="Arial" panose="020B0604020202020204" pitchFamily="34" charset="0"/>
                          <a:cs typeface="Arial" panose="020B0604020202020204" pitchFamily="34" charset="0"/>
                        </a:rPr>
                        <a:t>Purchases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err="1">
                          <a:effectLst/>
                          <a:latin typeface="Arial" panose="020B0604020202020204" pitchFamily="34" charset="0"/>
                          <a:cs typeface="Arial" panose="020B0604020202020204" pitchFamily="34" charset="0"/>
                        </a:rPr>
                        <a:t>Total_Purchases</a:t>
                      </a:r>
                      <a:endParaRPr lang="en-US" sz="800" dirty="0">
                        <a:effectLst/>
                        <a:latin typeface="Arial" panose="020B0604020202020204" pitchFamily="34" charset="0"/>
                        <a:cs typeface="Arial" panose="020B0604020202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a:effectLst/>
                          <a:latin typeface="Arial" panose="020B0604020202020204" pitchFamily="34" charset="0"/>
                          <a:cs typeface="Arial" panose="020B0604020202020204" pitchFamily="34" charset="0"/>
                        </a:rPr>
                        <a:t>3068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latin typeface="Arial" panose="020B0604020202020204" pitchFamily="34" charset="0"/>
                          <a:cs typeface="Arial" panose="020B0604020202020204" pitchFamily="34" charset="0"/>
                        </a:rPr>
                        <a:t>1349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latin typeface="Arial" panose="020B0604020202020204" pitchFamily="34" charset="0"/>
                          <a:cs typeface="Arial" panose="020B0604020202020204" pitchFamily="34" charset="0"/>
                        </a:rPr>
                        <a:t>1183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latin typeface="Arial" panose="020B0604020202020204" pitchFamily="34" charset="0"/>
                          <a:cs typeface="Arial" panose="020B0604020202020204" pitchFamily="34" charset="0"/>
                        </a:rPr>
                        <a:t>5341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latin typeface="Arial" panose="020B0604020202020204" pitchFamily="34" charset="0"/>
                          <a:cs typeface="Arial" panose="020B0604020202020204" pitchFamily="34" charset="0"/>
                        </a:rPr>
                        <a:t>6825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latin typeface="Arial" panose="020B0604020202020204" pitchFamily="34" charset="0"/>
                          <a:cs typeface="Arial" panose="020B0604020202020204" pitchFamily="34" charset="0"/>
                        </a:rPr>
                        <a:t>10432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latin typeface="Arial" panose="020B0604020202020204" pitchFamily="34" charset="0"/>
                          <a:cs typeface="Arial" panose="020B0604020202020204" pitchFamily="34" charset="0"/>
                        </a:rPr>
                        <a:t>6379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latin typeface="Arial" panose="020B0604020202020204" pitchFamily="34" charset="0"/>
                          <a:cs typeface="Arial" panose="020B0604020202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latin typeface="Arial" panose="020B0604020202020204" pitchFamily="34" charset="0"/>
                          <a:cs typeface="Arial" panose="020B0604020202020204" pitchFamily="34" charset="0"/>
                        </a:rPr>
                        <a:t>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0" name="Google Shape;114;p27">
            <a:extLst>
              <a:ext uri="{FF2B5EF4-FFF2-40B4-BE49-F238E27FC236}">
                <a16:creationId xmlns:a16="http://schemas.microsoft.com/office/drawing/2014/main" id="{57C751BE-5ECE-4B0B-BEC3-79BEFEB00A02}"/>
              </a:ext>
            </a:extLst>
          </p:cNvPr>
          <p:cNvSpPr txBox="1">
            <a:spLocks/>
          </p:cNvSpPr>
          <p:nvPr/>
        </p:nvSpPr>
        <p:spPr>
          <a:xfrm>
            <a:off x="3746304" y="1872805"/>
            <a:ext cx="1664091" cy="410197"/>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lnSpc>
                <a:spcPct val="100000"/>
              </a:lnSpc>
              <a:buClr>
                <a:schemeClr val="dk1"/>
              </a:buClr>
              <a:buSzPts val="1500"/>
              <a:buFont typeface="Arial"/>
              <a:buNone/>
            </a:pPr>
            <a:r>
              <a:rPr lang="en-US" sz="1000" dirty="0" err="1">
                <a:solidFill>
                  <a:schemeClr val="dk1"/>
                </a:solidFill>
              </a:rPr>
              <a:t>Total_Purchases</a:t>
            </a:r>
            <a:endParaRPr lang="en-US" sz="1000" dirty="0">
              <a:solidFill>
                <a:schemeClr val="dk1"/>
              </a:solidFill>
            </a:endParaRP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870737"/>
            <a:ext cx="7353300" cy="78026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Total_Purchases</a:t>
            </a:r>
            <a:r>
              <a:rPr lang="en-US" sz="1200" dirty="0">
                <a:solidFill>
                  <a:schemeClr val="dk1"/>
                </a:solidFill>
              </a:rPr>
              <a:t> </a:t>
            </a:r>
            <a:r>
              <a:rPr lang="en-US" sz="1200" dirty="0" err="1">
                <a:solidFill>
                  <a:schemeClr val="dk1"/>
                </a:solidFill>
              </a:rPr>
              <a:t>didapatkan</a:t>
            </a:r>
            <a:r>
              <a:rPr lang="en-US" sz="1200" dirty="0">
                <a:solidFill>
                  <a:schemeClr val="dk1"/>
                </a:solidFill>
              </a:rPr>
              <a:t> </a:t>
            </a:r>
            <a:r>
              <a:rPr lang="en-US" sz="1200" dirty="0" err="1">
                <a:solidFill>
                  <a:schemeClr val="dk1"/>
                </a:solidFill>
              </a:rPr>
              <a:t>dari</a:t>
            </a:r>
            <a:r>
              <a:rPr lang="en-US" sz="1200" dirty="0">
                <a:solidFill>
                  <a:schemeClr val="dk1"/>
                </a:solidFill>
              </a:rPr>
              <a:t> hasil </a:t>
            </a:r>
            <a:r>
              <a:rPr lang="en-US" sz="1200" dirty="0" err="1">
                <a:solidFill>
                  <a:schemeClr val="dk1"/>
                </a:solidFill>
              </a:rPr>
              <a:t>penjumlahan</a:t>
            </a:r>
            <a:r>
              <a:rPr lang="en-US" sz="1200" dirty="0">
                <a:solidFill>
                  <a:schemeClr val="dk1"/>
                </a:solidFill>
              </a:rPr>
              <a:t> </a:t>
            </a:r>
            <a:r>
              <a:rPr lang="en-US" sz="1200" dirty="0" err="1">
                <a:solidFill>
                  <a:schemeClr val="dk1"/>
                </a:solidFill>
              </a:rPr>
              <a:t>seluruh</a:t>
            </a:r>
            <a:r>
              <a:rPr lang="en-US" sz="1200" dirty="0">
                <a:solidFill>
                  <a:schemeClr val="dk1"/>
                </a:solidFill>
              </a:rPr>
              <a:t> jenis </a:t>
            </a:r>
            <a:r>
              <a:rPr lang="en-US" sz="1200" dirty="0" err="1">
                <a:solidFill>
                  <a:schemeClr val="dk1"/>
                </a:solidFill>
              </a:rPr>
              <a:t>transaksi</a:t>
            </a:r>
            <a:r>
              <a:rPr lang="en-US" sz="1200" dirty="0">
                <a:solidFill>
                  <a:schemeClr val="dk1"/>
                </a:solidFill>
              </a:rPr>
              <a:t>. </a:t>
            </a:r>
            <a:r>
              <a:rPr lang="en-US" sz="1200" dirty="0" err="1">
                <a:solidFill>
                  <a:schemeClr val="dk1"/>
                </a:solidFill>
              </a:rPr>
              <a:t>Transaksi</a:t>
            </a:r>
            <a:r>
              <a:rPr lang="en-US" sz="1200" dirty="0">
                <a:solidFill>
                  <a:schemeClr val="dk1"/>
                </a:solidFill>
              </a:rPr>
              <a:t> </a:t>
            </a:r>
            <a:r>
              <a:rPr lang="en-US" sz="1200" dirty="0" err="1">
                <a:solidFill>
                  <a:schemeClr val="dk1"/>
                </a:solidFill>
              </a:rPr>
              <a:t>tersebut</a:t>
            </a:r>
            <a:r>
              <a:rPr lang="en-US" sz="1200" dirty="0">
                <a:solidFill>
                  <a:schemeClr val="dk1"/>
                </a:solidFill>
              </a:rPr>
              <a:t> </a:t>
            </a:r>
            <a:r>
              <a:rPr lang="en-US" sz="1200" dirty="0" err="1">
                <a:solidFill>
                  <a:schemeClr val="dk1"/>
                </a:solidFill>
              </a:rPr>
              <a:t>yaitu</a:t>
            </a:r>
            <a:r>
              <a:rPr lang="en-US" sz="1200" dirty="0">
                <a:solidFill>
                  <a:schemeClr val="dk1"/>
                </a:solidFill>
              </a:rPr>
              <a:t> </a:t>
            </a:r>
            <a:r>
              <a:rPr lang="en-US" sz="1200" dirty="0" err="1">
                <a:solidFill>
                  <a:schemeClr val="dk1"/>
                </a:solidFill>
              </a:rPr>
              <a:t>NumDealsPurchases</a:t>
            </a:r>
            <a:r>
              <a:rPr lang="en-US" sz="1200" dirty="0">
                <a:solidFill>
                  <a:schemeClr val="dk1"/>
                </a:solidFill>
              </a:rPr>
              <a:t>, </a:t>
            </a:r>
            <a:r>
              <a:rPr lang="en-US" sz="1200" dirty="0" err="1">
                <a:solidFill>
                  <a:schemeClr val="dk1"/>
                </a:solidFill>
              </a:rPr>
              <a:t>NumWebPurchases</a:t>
            </a:r>
            <a:r>
              <a:rPr lang="en-US" sz="1200" dirty="0">
                <a:solidFill>
                  <a:schemeClr val="dk1"/>
                </a:solidFill>
              </a:rPr>
              <a:t>, </a:t>
            </a:r>
            <a:r>
              <a:rPr lang="en-US" sz="1200" dirty="0" err="1">
                <a:solidFill>
                  <a:schemeClr val="dk1"/>
                </a:solidFill>
              </a:rPr>
              <a:t>NumCatalogPurchases</a:t>
            </a:r>
            <a:r>
              <a:rPr lang="en-US" sz="1200" dirty="0">
                <a:solidFill>
                  <a:schemeClr val="dk1"/>
                </a:solidFill>
              </a:rPr>
              <a:t>, dan </a:t>
            </a:r>
            <a:r>
              <a:rPr lang="en-US" sz="1200" dirty="0" err="1">
                <a:solidFill>
                  <a:schemeClr val="dk1"/>
                </a:solidFill>
              </a:rPr>
              <a:t>NumStorePurchases</a:t>
            </a:r>
            <a:r>
              <a:rPr lang="en-US" sz="1200" dirty="0">
                <a:solidFill>
                  <a:schemeClr val="dk1"/>
                </a:solidFill>
              </a:rPr>
              <a:t>.</a:t>
            </a:r>
          </a:p>
        </p:txBody>
      </p:sp>
      <p:sp>
        <p:nvSpPr>
          <p:cNvPr id="9" name="Google Shape;115;p27">
            <a:extLst>
              <a:ext uri="{FF2B5EF4-FFF2-40B4-BE49-F238E27FC236}">
                <a16:creationId xmlns:a16="http://schemas.microsoft.com/office/drawing/2014/main" id="{6ECF0187-2A82-4B3F-A199-E7FF88199C33}"/>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956135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Exploration Data Analysis</a:t>
            </a:r>
            <a:endParaRPr b="1" dirty="0"/>
          </a:p>
        </p:txBody>
      </p:sp>
      <p:sp>
        <p:nvSpPr>
          <p:cNvPr id="114" name="Google Shape;114;p27"/>
          <p:cNvSpPr txBox="1">
            <a:spLocks noGrp="1"/>
          </p:cNvSpPr>
          <p:nvPr>
            <p:ph type="body" idx="1"/>
          </p:nvPr>
        </p:nvSpPr>
        <p:spPr>
          <a:xfrm>
            <a:off x="311700" y="7475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terdiri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tiga</a:t>
            </a:r>
            <a:r>
              <a:rPr lang="en-US" sz="1500" dirty="0">
                <a:solidFill>
                  <a:schemeClr val="dk1"/>
                </a:solidFill>
              </a:rPr>
              <a:t> </a:t>
            </a:r>
            <a:r>
              <a:rPr lang="en-US" sz="1500" dirty="0" err="1">
                <a:solidFill>
                  <a:schemeClr val="dk1"/>
                </a:solidFill>
              </a:rPr>
              <a:t>tahap</a:t>
            </a:r>
            <a:r>
              <a:rPr lang="en-US" sz="1500" dirty="0">
                <a:solidFill>
                  <a:schemeClr val="dk1"/>
                </a:solidFill>
              </a:rPr>
              <a:t>, </a:t>
            </a:r>
            <a:r>
              <a:rPr lang="en-US" sz="1500" dirty="0" err="1">
                <a:solidFill>
                  <a:schemeClr val="dk1"/>
                </a:solidFill>
              </a:rPr>
              <a:t>yakni</a:t>
            </a:r>
            <a:r>
              <a:rPr lang="en-US" sz="1500" dirty="0">
                <a:solidFill>
                  <a:schemeClr val="dk1"/>
                </a:solidFill>
              </a:rPr>
              <a:t> mulai </a:t>
            </a:r>
            <a:r>
              <a:rPr lang="en-US" sz="1500" dirty="0" err="1">
                <a:solidFill>
                  <a:schemeClr val="dk1"/>
                </a:solidFill>
              </a:rPr>
              <a:t>dari</a:t>
            </a:r>
            <a:r>
              <a:rPr lang="en-US" sz="1500" dirty="0">
                <a:solidFill>
                  <a:schemeClr val="dk1"/>
                </a:solidFill>
              </a:rPr>
              <a:t> Quick EDA, Univariate Analysis, dan Multivariate Analysis.</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Proses-proses yang </a:t>
            </a:r>
            <a:r>
              <a:rPr lang="en-US" sz="1500" dirty="0" err="1">
                <a:solidFill>
                  <a:schemeClr val="dk1"/>
                </a:solidFill>
              </a:rPr>
              <a:t>dilakukan</a:t>
            </a:r>
            <a:r>
              <a:rPr lang="en-US" sz="1500" dirty="0">
                <a:solidFill>
                  <a:schemeClr val="dk1"/>
                </a:solidFill>
              </a:rPr>
              <a:t> pada </a:t>
            </a:r>
            <a:r>
              <a:rPr lang="en-US" sz="1500" dirty="0" err="1">
                <a:solidFill>
                  <a:schemeClr val="dk1"/>
                </a:solidFill>
              </a:rPr>
              <a:t>tahap</a:t>
            </a:r>
            <a:r>
              <a:rPr lang="en-US" sz="1500" dirty="0">
                <a:solidFill>
                  <a:schemeClr val="dk1"/>
                </a:solidFill>
              </a:rPr>
              <a:t> Quick EDA </a:t>
            </a:r>
            <a:r>
              <a:rPr lang="en-US" sz="1500" dirty="0" err="1">
                <a:solidFill>
                  <a:schemeClr val="dk1"/>
                </a:solidFill>
              </a:rPr>
              <a:t>yaitu</a:t>
            </a:r>
            <a:r>
              <a:rPr lang="en-US" sz="1500" dirty="0">
                <a:solidFill>
                  <a:schemeClr val="dk1"/>
                </a:solidFill>
              </a:rPr>
              <a:t> </a:t>
            </a:r>
            <a:r>
              <a:rPr lang="en-US" sz="1500" dirty="0" err="1">
                <a:solidFill>
                  <a:schemeClr val="dk1"/>
                </a:solidFill>
              </a:rPr>
              <a:t>pengecekan</a:t>
            </a:r>
            <a:r>
              <a:rPr lang="en-US" sz="1500" dirty="0">
                <a:solidFill>
                  <a:schemeClr val="dk1"/>
                </a:solidFill>
              </a:rPr>
              <a:t> </a:t>
            </a:r>
            <a:r>
              <a:rPr lang="en-US" sz="1500" dirty="0" err="1">
                <a:solidFill>
                  <a:schemeClr val="dk1"/>
                </a:solidFill>
              </a:rPr>
              <a:t>informasi</a:t>
            </a:r>
            <a:r>
              <a:rPr lang="en-US" sz="1500" dirty="0">
                <a:solidFill>
                  <a:schemeClr val="dk1"/>
                </a:solidFill>
              </a:rPr>
              <a:t> </a:t>
            </a:r>
            <a:r>
              <a:rPr lang="en-US" sz="1500" dirty="0" err="1">
                <a:solidFill>
                  <a:schemeClr val="dk1"/>
                </a:solidFill>
              </a:rPr>
              <a:t>kolom</a:t>
            </a:r>
            <a:r>
              <a:rPr lang="en-US" sz="1500" dirty="0">
                <a:solidFill>
                  <a:schemeClr val="dk1"/>
                </a:solidFill>
              </a:rPr>
              <a:t> dataset, </a:t>
            </a:r>
            <a:r>
              <a:rPr lang="en-US" sz="1500" dirty="0" err="1">
                <a:solidFill>
                  <a:schemeClr val="dk1"/>
                </a:solidFill>
              </a:rPr>
              <a:t>pengecekan</a:t>
            </a:r>
            <a:r>
              <a:rPr lang="en-US" sz="1500" dirty="0">
                <a:solidFill>
                  <a:schemeClr val="dk1"/>
                </a:solidFill>
              </a:rPr>
              <a:t> </a:t>
            </a:r>
            <a:r>
              <a:rPr lang="en-US" sz="1500" dirty="0" err="1">
                <a:solidFill>
                  <a:schemeClr val="dk1"/>
                </a:solidFill>
              </a:rPr>
              <a:t>deskripsi</a:t>
            </a:r>
            <a:r>
              <a:rPr lang="en-US" sz="1500" dirty="0">
                <a:solidFill>
                  <a:schemeClr val="dk1"/>
                </a:solidFill>
              </a:rPr>
              <a:t> statistic </a:t>
            </a:r>
            <a:r>
              <a:rPr lang="en-US" sz="1500" dirty="0" err="1">
                <a:solidFill>
                  <a:schemeClr val="dk1"/>
                </a:solidFill>
              </a:rPr>
              <a:t>dari</a:t>
            </a:r>
            <a:r>
              <a:rPr lang="en-US" sz="1500" dirty="0">
                <a:solidFill>
                  <a:schemeClr val="dk1"/>
                </a:solidFill>
              </a:rPr>
              <a:t> dataset,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hilang</a:t>
            </a:r>
            <a:r>
              <a:rPr lang="en-US" sz="1500" dirty="0">
                <a:solidFill>
                  <a:schemeClr val="dk1"/>
                </a:solidFill>
              </a:rPr>
              <a:t>, dan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duplikat</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Univariate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persebaran</a:t>
            </a:r>
            <a:r>
              <a:rPr lang="en-US" sz="1500" dirty="0">
                <a:solidFill>
                  <a:schemeClr val="dk1"/>
                </a:solidFill>
              </a:rPr>
              <a:t> data untuk </a:t>
            </a:r>
            <a:r>
              <a:rPr lang="en-US" sz="1500" dirty="0" err="1">
                <a:solidFill>
                  <a:schemeClr val="dk1"/>
                </a:solidFill>
              </a:rPr>
              <a:t>setiap</a:t>
            </a:r>
            <a:r>
              <a:rPr lang="en-US" sz="1500" dirty="0">
                <a:solidFill>
                  <a:schemeClr val="dk1"/>
                </a:solidFill>
              </a:rPr>
              <a:t> </a:t>
            </a:r>
            <a:r>
              <a:rPr lang="en-US" sz="1500" dirty="0" err="1">
                <a:solidFill>
                  <a:schemeClr val="dk1"/>
                </a:solidFill>
              </a:rPr>
              <a:t>kolom</a:t>
            </a:r>
            <a:r>
              <a:rPr lang="en-US" sz="1500" dirty="0">
                <a:solidFill>
                  <a:schemeClr val="dk1"/>
                </a:solidFill>
              </a:rPr>
              <a:t>, baik </a:t>
            </a:r>
            <a:r>
              <a:rPr lang="en-US" sz="1500" dirty="0" err="1">
                <a:solidFill>
                  <a:schemeClr val="dk1"/>
                </a:solidFill>
              </a:rPr>
              <a:t>kolom</a:t>
            </a:r>
            <a:r>
              <a:rPr lang="en-US" sz="1500" dirty="0">
                <a:solidFill>
                  <a:schemeClr val="dk1"/>
                </a:solidFill>
              </a:rPr>
              <a:t> numerical </a:t>
            </a:r>
            <a:r>
              <a:rPr lang="en-US" sz="1500" dirty="0" err="1">
                <a:solidFill>
                  <a:schemeClr val="dk1"/>
                </a:solidFill>
              </a:rPr>
              <a:t>maupun</a:t>
            </a:r>
            <a:r>
              <a:rPr lang="en-US" sz="1500" dirty="0">
                <a:solidFill>
                  <a:schemeClr val="dk1"/>
                </a:solidFill>
              </a:rPr>
              <a:t> </a:t>
            </a:r>
            <a:r>
              <a:rPr lang="en-US" sz="1500" dirty="0" err="1">
                <a:solidFill>
                  <a:schemeClr val="dk1"/>
                </a:solidFill>
              </a:rPr>
              <a:t>kolom</a:t>
            </a:r>
            <a:r>
              <a:rPr lang="en-US" sz="1500" dirty="0">
                <a:solidFill>
                  <a:schemeClr val="dk1"/>
                </a:solidFill>
              </a:rPr>
              <a:t> categorical.</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Multivariate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correlation matrix untuk </a:t>
            </a:r>
            <a:r>
              <a:rPr lang="en-US" sz="1500" dirty="0" err="1">
                <a:solidFill>
                  <a:schemeClr val="dk1"/>
                </a:solidFill>
              </a:rPr>
              <a:t>setiap</a:t>
            </a:r>
            <a:r>
              <a:rPr lang="en-US" sz="1500" dirty="0">
                <a:solidFill>
                  <a:schemeClr val="dk1"/>
                </a:solidFill>
              </a:rPr>
              <a:t> </a:t>
            </a:r>
            <a:r>
              <a:rPr lang="en-US" sz="1500" dirty="0" err="1">
                <a:solidFill>
                  <a:schemeClr val="dk1"/>
                </a:solidFill>
              </a:rPr>
              <a:t>fitur</a:t>
            </a:r>
            <a:r>
              <a:rPr lang="en-US" sz="1500" dirty="0">
                <a:solidFill>
                  <a:schemeClr val="dk1"/>
                </a:solidFill>
              </a:rPr>
              <a:t>.</a:t>
            </a:r>
          </a:p>
        </p:txBody>
      </p:sp>
      <p:sp>
        <p:nvSpPr>
          <p:cNvPr id="8" name="Google Shape;115;p27">
            <a:extLst>
              <a:ext uri="{FF2B5EF4-FFF2-40B4-BE49-F238E27FC236}">
                <a16:creationId xmlns:a16="http://schemas.microsoft.com/office/drawing/2014/main" id="{E44EFDCE-148A-4BD8-A22B-337FE63B591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3507318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b="1" dirty="0"/>
              <a:t>Exploration Data Analysis</a:t>
            </a:r>
            <a:endParaRPr b="1" dirty="0"/>
          </a:p>
        </p:txBody>
      </p:sp>
      <p:sp>
        <p:nvSpPr>
          <p:cNvPr id="114" name="Google Shape;114;p27"/>
          <p:cNvSpPr txBox="1">
            <a:spLocks noGrp="1"/>
          </p:cNvSpPr>
          <p:nvPr>
            <p:ph type="body" idx="1"/>
          </p:nvPr>
        </p:nvSpPr>
        <p:spPr>
          <a:xfrm>
            <a:off x="311700" y="753925"/>
            <a:ext cx="8520600" cy="4098600"/>
          </a:xfrm>
          <a:prstGeom prst="rect">
            <a:avLst/>
          </a:prstGeom>
        </p:spPr>
        <p:txBody>
          <a:bodyPr spcFirstLastPara="1" wrap="square" lIns="91425" tIns="91425" rIns="91425" bIns="91425" anchor="t" anchorCtr="0">
            <a:normAutofit fontScale="85000" lnSpcReduction="20000"/>
          </a:bodyPr>
          <a:lstStyle/>
          <a:p>
            <a:pPr marL="457200" lvl="0" indent="-323850" algn="l" rtl="0">
              <a:spcBef>
                <a:spcPts val="0"/>
              </a:spcBef>
              <a:spcAft>
                <a:spcPts val="0"/>
              </a:spcAft>
              <a:buClr>
                <a:schemeClr val="dk1"/>
              </a:buClr>
              <a:buSzPts val="1500"/>
              <a:buChar char="●"/>
            </a:pPr>
            <a:r>
              <a:rPr lang="en-US" sz="1500" dirty="0">
                <a:solidFill>
                  <a:schemeClr val="dk1"/>
                </a:solidFill>
              </a:rPr>
              <a:t>Dari 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didapatkan</a:t>
            </a:r>
            <a:r>
              <a:rPr lang="en-US" sz="1500" dirty="0">
                <a:solidFill>
                  <a:schemeClr val="dk1"/>
                </a:solidFill>
              </a:rPr>
              <a:t> </a:t>
            </a:r>
            <a:r>
              <a:rPr lang="en-US" sz="1500" dirty="0" err="1">
                <a:solidFill>
                  <a:schemeClr val="dk1"/>
                </a:solidFill>
              </a:rPr>
              <a:t>informasi-informasi</a:t>
            </a:r>
            <a:r>
              <a:rPr lang="en-US" sz="1500" dirty="0">
                <a:solidFill>
                  <a:schemeClr val="dk1"/>
                </a:solidFill>
              </a:rPr>
              <a:t> dalam dataset, </a:t>
            </a:r>
            <a:r>
              <a:rPr lang="en-US" sz="1500" dirty="0" err="1">
                <a:solidFill>
                  <a:schemeClr val="dk1"/>
                </a:solidFill>
              </a:rPr>
              <a:t>yakni</a:t>
            </a:r>
            <a:r>
              <a:rPr lang="en-US" sz="1500" dirty="0">
                <a:solidFill>
                  <a:schemeClr val="dk1"/>
                </a:solidFill>
              </a:rPr>
              <a:t> sebagai berikut.</a:t>
            </a:r>
            <a:endParaRPr lang="en-US" sz="1100" dirty="0">
              <a:solidFill>
                <a:schemeClr val="dk1"/>
              </a:solidFill>
            </a:endParaRP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Terdapat</a:t>
            </a:r>
            <a:r>
              <a:rPr lang="en-US" sz="1300" dirty="0">
                <a:solidFill>
                  <a:schemeClr val="dk1"/>
                </a:solidFill>
              </a:rPr>
              <a:t> </a:t>
            </a:r>
            <a:r>
              <a:rPr lang="en-US" sz="1300" dirty="0" err="1">
                <a:solidFill>
                  <a:schemeClr val="dk1"/>
                </a:solidFill>
              </a:rPr>
              <a:t>fitur</a:t>
            </a:r>
            <a:r>
              <a:rPr lang="en-US" sz="1300" dirty="0">
                <a:solidFill>
                  <a:schemeClr val="dk1"/>
                </a:solidFill>
              </a:rPr>
              <a:t> yang </a:t>
            </a:r>
            <a:r>
              <a:rPr lang="en-US" sz="1300" dirty="0" err="1">
                <a:solidFill>
                  <a:schemeClr val="dk1"/>
                </a:solidFill>
              </a:rPr>
              <a:t>tidak</a:t>
            </a:r>
            <a:r>
              <a:rPr lang="en-US" sz="1300" dirty="0">
                <a:solidFill>
                  <a:schemeClr val="dk1"/>
                </a:solidFill>
              </a:rPr>
              <a:t> </a:t>
            </a:r>
            <a:r>
              <a:rPr lang="en-US" sz="1300" dirty="0" err="1">
                <a:solidFill>
                  <a:schemeClr val="dk1"/>
                </a:solidFill>
              </a:rPr>
              <a:t>memiliki</a:t>
            </a:r>
            <a:r>
              <a:rPr lang="en-US" sz="1300" dirty="0">
                <a:solidFill>
                  <a:schemeClr val="dk1"/>
                </a:solidFill>
              </a:rPr>
              <a:t> </a:t>
            </a:r>
            <a:r>
              <a:rPr lang="en-US" sz="1300" dirty="0" err="1">
                <a:solidFill>
                  <a:schemeClr val="dk1"/>
                </a:solidFill>
              </a:rPr>
              <a:t>nama</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Rata-rata </a:t>
            </a:r>
            <a:r>
              <a:rPr lang="en-US" sz="1300" dirty="0" err="1">
                <a:solidFill>
                  <a:schemeClr val="dk1"/>
                </a:solidFill>
              </a:rPr>
              <a:t>dari</a:t>
            </a:r>
            <a:r>
              <a:rPr lang="en-US" sz="1300" dirty="0">
                <a:solidFill>
                  <a:schemeClr val="dk1"/>
                </a:solidFill>
              </a:rPr>
              <a:t> </a:t>
            </a:r>
            <a:r>
              <a:rPr lang="en-US" sz="1300" dirty="0" err="1">
                <a:solidFill>
                  <a:schemeClr val="dk1"/>
                </a:solidFill>
              </a:rPr>
              <a:t>conversion_rate</a:t>
            </a:r>
            <a:r>
              <a:rPr lang="en-US" sz="1300" dirty="0">
                <a:solidFill>
                  <a:schemeClr val="dk1"/>
                </a:solidFill>
              </a:rPr>
              <a:t> </a:t>
            </a:r>
            <a:r>
              <a:rPr lang="en-US" sz="1300" dirty="0" err="1">
                <a:solidFill>
                  <a:schemeClr val="dk1"/>
                </a:solidFill>
              </a:rPr>
              <a:t>cukup</a:t>
            </a:r>
            <a:r>
              <a:rPr lang="en-US" sz="1300" dirty="0">
                <a:solidFill>
                  <a:schemeClr val="dk1"/>
                </a:solidFill>
              </a:rPr>
              <a:t> </a:t>
            </a:r>
            <a:r>
              <a:rPr lang="en-US" sz="1300" dirty="0" err="1">
                <a:solidFill>
                  <a:schemeClr val="dk1"/>
                </a:solidFill>
              </a:rPr>
              <a:t>rendah</a:t>
            </a:r>
            <a:r>
              <a:rPr lang="en-US" sz="1300" dirty="0">
                <a:solidFill>
                  <a:schemeClr val="dk1"/>
                </a:solidFill>
              </a:rPr>
              <a:t> </a:t>
            </a:r>
            <a:r>
              <a:rPr lang="en-US" sz="1300" dirty="0" err="1">
                <a:solidFill>
                  <a:schemeClr val="dk1"/>
                </a:solidFill>
              </a:rPr>
              <a:t>yakni</a:t>
            </a:r>
            <a:r>
              <a:rPr lang="en-US" sz="1300" dirty="0">
                <a:solidFill>
                  <a:schemeClr val="dk1"/>
                </a:solidFill>
              </a:rPr>
              <a:t> 0.04, </a:t>
            </a:r>
            <a:r>
              <a:rPr lang="en-US" sz="1300" dirty="0" err="1">
                <a:solidFill>
                  <a:schemeClr val="dk1"/>
                </a:solidFill>
              </a:rPr>
              <a:t>hal</a:t>
            </a:r>
            <a:r>
              <a:rPr lang="en-US" sz="1300" dirty="0">
                <a:solidFill>
                  <a:schemeClr val="dk1"/>
                </a:solidFill>
              </a:rPr>
              <a:t> ini </a:t>
            </a:r>
            <a:r>
              <a:rPr lang="en-US" sz="1300" dirty="0" err="1">
                <a:solidFill>
                  <a:schemeClr val="dk1"/>
                </a:solidFill>
              </a:rPr>
              <a:t>menunjukkan</a:t>
            </a:r>
            <a:r>
              <a:rPr lang="en-US" sz="1300" dirty="0">
                <a:solidFill>
                  <a:schemeClr val="dk1"/>
                </a:solidFill>
              </a:rPr>
              <a:t> </a:t>
            </a:r>
            <a:r>
              <a:rPr lang="en-US" sz="1300" dirty="0" err="1">
                <a:solidFill>
                  <a:schemeClr val="dk1"/>
                </a:solidFill>
              </a:rPr>
              <a:t>bahwa</a:t>
            </a:r>
            <a:r>
              <a:rPr lang="en-US" sz="1300" dirty="0">
                <a:solidFill>
                  <a:schemeClr val="dk1"/>
                </a:solidFill>
              </a:rPr>
              <a:t> customer yang </a:t>
            </a:r>
            <a:r>
              <a:rPr lang="en-US" sz="1300" dirty="0" err="1">
                <a:solidFill>
                  <a:schemeClr val="dk1"/>
                </a:solidFill>
              </a:rPr>
              <a:t>mengunjungi</a:t>
            </a:r>
            <a:r>
              <a:rPr lang="en-US" sz="1300" dirty="0">
                <a:solidFill>
                  <a:schemeClr val="dk1"/>
                </a:solidFill>
              </a:rPr>
              <a:t> website </a:t>
            </a:r>
            <a:r>
              <a:rPr lang="en-US" sz="1300" dirty="0" err="1">
                <a:solidFill>
                  <a:schemeClr val="dk1"/>
                </a:solidFill>
              </a:rPr>
              <a:t>lalu</a:t>
            </a:r>
            <a:r>
              <a:rPr lang="en-US" sz="1300" dirty="0">
                <a:solidFill>
                  <a:schemeClr val="dk1"/>
                </a:solidFill>
              </a:rPr>
              <a:t> </a:t>
            </a:r>
            <a:r>
              <a:rPr lang="en-US" sz="1300" dirty="0" err="1">
                <a:solidFill>
                  <a:schemeClr val="dk1"/>
                </a:solidFill>
              </a:rPr>
              <a:t>melakukan</a:t>
            </a:r>
            <a:r>
              <a:rPr lang="en-US" sz="1300" dirty="0">
                <a:solidFill>
                  <a:schemeClr val="dk1"/>
                </a:solidFill>
              </a:rPr>
              <a:t> </a:t>
            </a:r>
            <a:r>
              <a:rPr lang="en-US" sz="1300" dirty="0" err="1">
                <a:solidFill>
                  <a:schemeClr val="dk1"/>
                </a:solidFill>
              </a:rPr>
              <a:t>transaksi</a:t>
            </a:r>
            <a:r>
              <a:rPr lang="en-US" sz="1300" dirty="0">
                <a:solidFill>
                  <a:schemeClr val="dk1"/>
                </a:solidFill>
              </a:rPr>
              <a:t> </a:t>
            </a:r>
            <a:r>
              <a:rPr lang="en-US" sz="1300" dirty="0" err="1">
                <a:solidFill>
                  <a:schemeClr val="dk1"/>
                </a:solidFill>
              </a:rPr>
              <a:t>sangat</a:t>
            </a:r>
            <a:r>
              <a:rPr lang="en-US" sz="1300" dirty="0">
                <a:solidFill>
                  <a:schemeClr val="dk1"/>
                </a:solidFill>
              </a:rPr>
              <a:t> </a:t>
            </a:r>
            <a:r>
              <a:rPr lang="en-US" sz="1300" dirty="0" err="1">
                <a:solidFill>
                  <a:schemeClr val="dk1"/>
                </a:solidFill>
              </a:rPr>
              <a:t>sedikit</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Distribusi</a:t>
            </a:r>
            <a:r>
              <a:rPr lang="en-US" sz="1300" dirty="0">
                <a:solidFill>
                  <a:schemeClr val="dk1"/>
                </a:solidFill>
              </a:rPr>
              <a:t> </a:t>
            </a:r>
            <a:r>
              <a:rPr lang="en-US" sz="1300" dirty="0" err="1">
                <a:solidFill>
                  <a:schemeClr val="dk1"/>
                </a:solidFill>
              </a:rPr>
              <a:t>dari</a:t>
            </a:r>
            <a:r>
              <a:rPr lang="en-US" sz="1300" dirty="0">
                <a:solidFill>
                  <a:schemeClr val="dk1"/>
                </a:solidFill>
              </a:rPr>
              <a:t> </a:t>
            </a:r>
            <a:r>
              <a:rPr lang="en-US" sz="1300" dirty="0" err="1">
                <a:solidFill>
                  <a:schemeClr val="dk1"/>
                </a:solidFill>
              </a:rPr>
              <a:t>total_spending</a:t>
            </a:r>
            <a:r>
              <a:rPr lang="en-US" sz="1300" dirty="0">
                <a:solidFill>
                  <a:schemeClr val="dk1"/>
                </a:solidFill>
              </a:rPr>
              <a:t> </a:t>
            </a:r>
            <a:r>
              <a:rPr lang="en-US" sz="1300" dirty="0" err="1">
                <a:solidFill>
                  <a:schemeClr val="dk1"/>
                </a:solidFill>
              </a:rPr>
              <a:t>tidak</a:t>
            </a:r>
            <a:r>
              <a:rPr lang="en-US" sz="1300" dirty="0">
                <a:solidFill>
                  <a:schemeClr val="dk1"/>
                </a:solidFill>
              </a:rPr>
              <a:t> </a:t>
            </a:r>
            <a:r>
              <a:rPr lang="en-US" sz="1300" dirty="0" err="1">
                <a:solidFill>
                  <a:schemeClr val="dk1"/>
                </a:solidFill>
              </a:rPr>
              <a:t>merata</a:t>
            </a:r>
            <a:r>
              <a:rPr lang="en-US" sz="1300" dirty="0">
                <a:solidFill>
                  <a:schemeClr val="dk1"/>
                </a:solidFill>
              </a:rPr>
              <a:t>, </a:t>
            </a:r>
            <a:r>
              <a:rPr lang="en-US" sz="1300" dirty="0" err="1">
                <a:solidFill>
                  <a:schemeClr val="dk1"/>
                </a:solidFill>
              </a:rPr>
              <a:t>hal</a:t>
            </a:r>
            <a:r>
              <a:rPr lang="en-US" sz="1300" dirty="0">
                <a:solidFill>
                  <a:schemeClr val="dk1"/>
                </a:solidFill>
              </a:rPr>
              <a:t> ini </a:t>
            </a:r>
            <a:r>
              <a:rPr lang="en-US" sz="1300" dirty="0" err="1">
                <a:solidFill>
                  <a:schemeClr val="dk1"/>
                </a:solidFill>
              </a:rPr>
              <a:t>terlihat</a:t>
            </a:r>
            <a:r>
              <a:rPr lang="en-US" sz="1300" dirty="0">
                <a:solidFill>
                  <a:schemeClr val="dk1"/>
                </a:solidFill>
              </a:rPr>
              <a:t> </a:t>
            </a:r>
            <a:r>
              <a:rPr lang="en-US" sz="1300" dirty="0" err="1">
                <a:solidFill>
                  <a:schemeClr val="dk1"/>
                </a:solidFill>
              </a:rPr>
              <a:t>dari</a:t>
            </a:r>
            <a:r>
              <a:rPr lang="en-US" sz="1300" dirty="0">
                <a:solidFill>
                  <a:schemeClr val="dk1"/>
                </a:solidFill>
              </a:rPr>
              <a:t> mean dan median yang </a:t>
            </a:r>
            <a:r>
              <a:rPr lang="en-US" sz="1300" dirty="0" err="1">
                <a:solidFill>
                  <a:schemeClr val="dk1"/>
                </a:solidFill>
              </a:rPr>
              <a:t>berbeda</a:t>
            </a:r>
            <a:r>
              <a:rPr lang="en-US" sz="1300" dirty="0">
                <a:solidFill>
                  <a:schemeClr val="dk1"/>
                </a:solidFill>
              </a:rPr>
              <a:t> </a:t>
            </a:r>
            <a:r>
              <a:rPr lang="en-US" sz="1300" dirty="0" err="1">
                <a:solidFill>
                  <a:schemeClr val="dk1"/>
                </a:solidFill>
              </a:rPr>
              <a:t>jauh</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Pada </a:t>
            </a:r>
            <a:r>
              <a:rPr lang="en-US" sz="1300" dirty="0" err="1">
                <a:solidFill>
                  <a:schemeClr val="dk1"/>
                </a:solidFill>
              </a:rPr>
              <a:t>kolom</a:t>
            </a:r>
            <a:r>
              <a:rPr lang="en-US" sz="1300" dirty="0">
                <a:solidFill>
                  <a:schemeClr val="dk1"/>
                </a:solidFill>
              </a:rPr>
              <a:t> Income </a:t>
            </a:r>
            <a:r>
              <a:rPr lang="en-US" sz="1300" dirty="0" err="1">
                <a:solidFill>
                  <a:schemeClr val="dk1"/>
                </a:solidFill>
              </a:rPr>
              <a:t>terdapat</a:t>
            </a:r>
            <a:r>
              <a:rPr lang="en-US" sz="1300" dirty="0">
                <a:solidFill>
                  <a:schemeClr val="dk1"/>
                </a:solidFill>
              </a:rPr>
              <a:t> 24 data yang missing value.</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Pada </a:t>
            </a:r>
            <a:r>
              <a:rPr lang="en-US" sz="1300" dirty="0" err="1">
                <a:solidFill>
                  <a:schemeClr val="dk1"/>
                </a:solidFill>
              </a:rPr>
              <a:t>kolom</a:t>
            </a:r>
            <a:r>
              <a:rPr lang="en-US" sz="1300" dirty="0">
                <a:solidFill>
                  <a:schemeClr val="dk1"/>
                </a:solidFill>
              </a:rPr>
              <a:t> </a:t>
            </a:r>
            <a:r>
              <a:rPr lang="en-US" sz="1300" dirty="0" err="1">
                <a:solidFill>
                  <a:schemeClr val="dk1"/>
                </a:solidFill>
              </a:rPr>
              <a:t>Conversion_Rate</a:t>
            </a:r>
            <a:r>
              <a:rPr lang="en-US" sz="1300" dirty="0">
                <a:solidFill>
                  <a:schemeClr val="dk1"/>
                </a:solidFill>
              </a:rPr>
              <a:t> </a:t>
            </a:r>
            <a:r>
              <a:rPr lang="en-US" sz="1300" dirty="0" err="1">
                <a:solidFill>
                  <a:schemeClr val="dk1"/>
                </a:solidFill>
              </a:rPr>
              <a:t>terdapat</a:t>
            </a:r>
            <a:r>
              <a:rPr lang="en-US" sz="1300" dirty="0">
                <a:solidFill>
                  <a:schemeClr val="dk1"/>
                </a:solidFill>
              </a:rPr>
              <a:t> 11 data yang missing value, </a:t>
            </a:r>
            <a:r>
              <a:rPr lang="en-US" sz="1300" dirty="0" err="1">
                <a:solidFill>
                  <a:schemeClr val="dk1"/>
                </a:solidFill>
              </a:rPr>
              <a:t>hal</a:t>
            </a:r>
            <a:r>
              <a:rPr lang="en-US" sz="1300" dirty="0">
                <a:solidFill>
                  <a:schemeClr val="dk1"/>
                </a:solidFill>
              </a:rPr>
              <a:t> ini </a:t>
            </a:r>
            <a:r>
              <a:rPr lang="en-US" sz="1300" dirty="0" err="1">
                <a:solidFill>
                  <a:schemeClr val="dk1"/>
                </a:solidFill>
              </a:rPr>
              <a:t>dikarenakan</a:t>
            </a:r>
            <a:r>
              <a:rPr lang="en-US" sz="1300" dirty="0">
                <a:solidFill>
                  <a:schemeClr val="dk1"/>
                </a:solidFill>
              </a:rPr>
              <a:t> </a:t>
            </a:r>
            <a:r>
              <a:rPr lang="en-US" sz="1300" dirty="0" err="1">
                <a:solidFill>
                  <a:schemeClr val="dk1"/>
                </a:solidFill>
              </a:rPr>
              <a:t>nilai</a:t>
            </a:r>
            <a:r>
              <a:rPr lang="en-US" sz="1300" dirty="0">
                <a:solidFill>
                  <a:schemeClr val="dk1"/>
                </a:solidFill>
              </a:rPr>
              <a:t> pada </a:t>
            </a:r>
            <a:r>
              <a:rPr lang="en-US" sz="1300" dirty="0" err="1">
                <a:solidFill>
                  <a:schemeClr val="dk1"/>
                </a:solidFill>
              </a:rPr>
              <a:t>kolom</a:t>
            </a:r>
            <a:r>
              <a:rPr lang="en-US" sz="1300" dirty="0">
                <a:solidFill>
                  <a:schemeClr val="dk1"/>
                </a:solidFill>
              </a:rPr>
              <a:t> Response dan </a:t>
            </a:r>
            <a:r>
              <a:rPr lang="en-US" sz="1300" dirty="0" err="1">
                <a:solidFill>
                  <a:schemeClr val="dk1"/>
                </a:solidFill>
              </a:rPr>
              <a:t>NumWebVisitsMonth</a:t>
            </a:r>
            <a:r>
              <a:rPr lang="en-US" sz="1300" dirty="0">
                <a:solidFill>
                  <a:schemeClr val="dk1"/>
                </a:solidFill>
              </a:rPr>
              <a:t> adalah 0.</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Dalam dataset </a:t>
            </a:r>
            <a:r>
              <a:rPr lang="en-US" sz="1300" dirty="0" err="1">
                <a:solidFill>
                  <a:schemeClr val="dk1"/>
                </a:solidFill>
              </a:rPr>
              <a:t>tidak</a:t>
            </a:r>
            <a:r>
              <a:rPr lang="en-US" sz="1300" dirty="0">
                <a:solidFill>
                  <a:schemeClr val="dk1"/>
                </a:solidFill>
              </a:rPr>
              <a:t> </a:t>
            </a:r>
            <a:r>
              <a:rPr lang="en-US" sz="1300" dirty="0" err="1">
                <a:solidFill>
                  <a:schemeClr val="dk1"/>
                </a:solidFill>
              </a:rPr>
              <a:t>ada</a:t>
            </a:r>
            <a:r>
              <a:rPr lang="en-US" sz="1300" dirty="0">
                <a:solidFill>
                  <a:schemeClr val="dk1"/>
                </a:solidFill>
              </a:rPr>
              <a:t> data yang duplicate.</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Selain itu, </a:t>
            </a:r>
            <a:r>
              <a:rPr lang="en-US" sz="1500" dirty="0" err="1">
                <a:solidFill>
                  <a:schemeClr val="dk1"/>
                </a:solidFill>
              </a:rPr>
              <a:t>ditemukan</a:t>
            </a:r>
            <a:r>
              <a:rPr lang="en-US" sz="1500" dirty="0">
                <a:solidFill>
                  <a:schemeClr val="dk1"/>
                </a:solidFill>
              </a:rPr>
              <a:t> beberapa </a:t>
            </a:r>
            <a:r>
              <a:rPr lang="en-US" sz="1500" dirty="0" err="1">
                <a:solidFill>
                  <a:schemeClr val="dk1"/>
                </a:solidFill>
              </a:rPr>
              <a:t>fakta</a:t>
            </a:r>
            <a:r>
              <a:rPr lang="en-US" sz="1500" dirty="0">
                <a:solidFill>
                  <a:schemeClr val="dk1"/>
                </a:solidFill>
              </a:rPr>
              <a:t> dan insight </a:t>
            </a:r>
            <a:r>
              <a:rPr lang="en-US" sz="1500" dirty="0" err="1">
                <a:solidFill>
                  <a:schemeClr val="dk1"/>
                </a:solidFill>
              </a:rPr>
              <a:t>dari</a:t>
            </a:r>
            <a:r>
              <a:rPr lang="en-US" sz="1500" dirty="0">
                <a:solidFill>
                  <a:schemeClr val="dk1"/>
                </a:solidFill>
              </a:rPr>
              <a:t> hasil </a:t>
            </a:r>
            <a:r>
              <a:rPr lang="en-US" sz="1500" dirty="0" err="1">
                <a:solidFill>
                  <a:schemeClr val="dk1"/>
                </a:solidFill>
              </a:rPr>
              <a:t>analisis</a:t>
            </a:r>
            <a:r>
              <a:rPr lang="en-US" sz="1500" dirty="0">
                <a:solidFill>
                  <a:schemeClr val="dk1"/>
                </a:solidFill>
              </a:rPr>
              <a:t> yang </a:t>
            </a:r>
            <a:r>
              <a:rPr lang="en-US" sz="1500" dirty="0" err="1">
                <a:solidFill>
                  <a:schemeClr val="dk1"/>
                </a:solidFill>
              </a:rPr>
              <a:t>dilakukan</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dataset ini. Beberapa </a:t>
            </a:r>
            <a:r>
              <a:rPr lang="en-US" sz="1500" dirty="0" err="1">
                <a:solidFill>
                  <a:schemeClr val="dk1"/>
                </a:solidFill>
              </a:rPr>
              <a:t>fakta</a:t>
            </a:r>
            <a:r>
              <a:rPr lang="en-US" sz="1500" dirty="0">
                <a:solidFill>
                  <a:schemeClr val="dk1"/>
                </a:solidFill>
              </a:rPr>
              <a:t> dan insight </a:t>
            </a:r>
            <a:r>
              <a:rPr lang="en-US" sz="1500" dirty="0" err="1">
                <a:solidFill>
                  <a:schemeClr val="dk1"/>
                </a:solidFill>
              </a:rPr>
              <a:t>tersebut</a:t>
            </a:r>
            <a:r>
              <a:rPr lang="en-US" sz="1500" dirty="0">
                <a:solidFill>
                  <a:schemeClr val="dk1"/>
                </a:solidFill>
              </a:rPr>
              <a:t> </a:t>
            </a:r>
            <a:r>
              <a:rPr lang="en-US" sz="1500" dirty="0" err="1">
                <a:solidFill>
                  <a:schemeClr val="dk1"/>
                </a:solidFill>
              </a:rPr>
              <a:t>yaitu</a:t>
            </a:r>
            <a:endParaRPr lang="en-US" sz="1500" dirty="0">
              <a:solidFill>
                <a:schemeClr val="dk1"/>
              </a:solidFill>
            </a:endParaRP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Sebagian besar conversion rate </a:t>
            </a:r>
            <a:r>
              <a:rPr lang="en-US" sz="1300" dirty="0" err="1">
                <a:solidFill>
                  <a:schemeClr val="dk1"/>
                </a:solidFill>
              </a:rPr>
              <a:t>mendekati</a:t>
            </a:r>
            <a:r>
              <a:rPr lang="en-US" sz="1300" dirty="0">
                <a:solidFill>
                  <a:schemeClr val="dk1"/>
                </a:solidFill>
              </a:rPr>
              <a:t> nol.</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Sebagian besar </a:t>
            </a:r>
            <a:r>
              <a:rPr lang="en-US" sz="1300" dirty="0" err="1">
                <a:solidFill>
                  <a:schemeClr val="dk1"/>
                </a:solidFill>
              </a:rPr>
              <a:t>pelanggan</a:t>
            </a:r>
            <a:r>
              <a:rPr lang="en-US" sz="1300" dirty="0">
                <a:solidFill>
                  <a:schemeClr val="dk1"/>
                </a:solidFill>
              </a:rPr>
              <a:t> </a:t>
            </a:r>
            <a:r>
              <a:rPr lang="en-US" sz="1300" dirty="0" err="1">
                <a:solidFill>
                  <a:schemeClr val="dk1"/>
                </a:solidFill>
              </a:rPr>
              <a:t>berada</a:t>
            </a:r>
            <a:r>
              <a:rPr lang="en-US" sz="1300" dirty="0">
                <a:solidFill>
                  <a:schemeClr val="dk1"/>
                </a:solidFill>
              </a:rPr>
              <a:t> dalam </a:t>
            </a:r>
            <a:r>
              <a:rPr lang="en-US" sz="1300" dirty="0" err="1">
                <a:solidFill>
                  <a:schemeClr val="dk1"/>
                </a:solidFill>
              </a:rPr>
              <a:t>rentang</a:t>
            </a:r>
            <a:r>
              <a:rPr lang="en-US" sz="1300" dirty="0">
                <a:solidFill>
                  <a:schemeClr val="dk1"/>
                </a:solidFill>
              </a:rPr>
              <a:t> </a:t>
            </a:r>
            <a:r>
              <a:rPr lang="en-US" sz="1300" dirty="0" err="1">
                <a:solidFill>
                  <a:schemeClr val="dk1"/>
                </a:solidFill>
              </a:rPr>
              <a:t>usia</a:t>
            </a:r>
            <a:r>
              <a:rPr lang="en-US" sz="1300" dirty="0">
                <a:solidFill>
                  <a:schemeClr val="dk1"/>
                </a:solidFill>
              </a:rPr>
              <a:t> 40-60 tahun.</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Kelompok </a:t>
            </a:r>
            <a:r>
              <a:rPr lang="en-US" sz="1300" dirty="0" err="1">
                <a:solidFill>
                  <a:schemeClr val="dk1"/>
                </a:solidFill>
              </a:rPr>
              <a:t>dewasa</a:t>
            </a:r>
            <a:r>
              <a:rPr lang="en-US" sz="1300" dirty="0">
                <a:solidFill>
                  <a:schemeClr val="dk1"/>
                </a:solidFill>
              </a:rPr>
              <a:t> </a:t>
            </a:r>
            <a:r>
              <a:rPr lang="en-US" sz="1300" dirty="0" err="1">
                <a:solidFill>
                  <a:schemeClr val="dk1"/>
                </a:solidFill>
              </a:rPr>
              <a:t>muda</a:t>
            </a:r>
            <a:r>
              <a:rPr lang="en-US" sz="1300" dirty="0">
                <a:solidFill>
                  <a:schemeClr val="dk1"/>
                </a:solidFill>
              </a:rPr>
              <a:t> adalah kelompok </a:t>
            </a:r>
            <a:r>
              <a:rPr lang="en-US" sz="1300" dirty="0" err="1">
                <a:solidFill>
                  <a:schemeClr val="dk1"/>
                </a:solidFill>
              </a:rPr>
              <a:t>umur</a:t>
            </a:r>
            <a:r>
              <a:rPr lang="en-US" sz="1300" dirty="0">
                <a:solidFill>
                  <a:schemeClr val="dk1"/>
                </a:solidFill>
              </a:rPr>
              <a:t> </a:t>
            </a:r>
            <a:r>
              <a:rPr lang="en-US" sz="1300" dirty="0" err="1">
                <a:solidFill>
                  <a:schemeClr val="dk1"/>
                </a:solidFill>
              </a:rPr>
              <a:t>dengan</a:t>
            </a:r>
            <a:r>
              <a:rPr lang="en-US" sz="1300" dirty="0">
                <a:solidFill>
                  <a:schemeClr val="dk1"/>
                </a:solidFill>
              </a:rPr>
              <a:t> </a:t>
            </a:r>
            <a:r>
              <a:rPr lang="en-US" sz="1300" dirty="0" err="1">
                <a:solidFill>
                  <a:schemeClr val="dk1"/>
                </a:solidFill>
              </a:rPr>
              <a:t>pengeluaran</a:t>
            </a:r>
            <a:r>
              <a:rPr lang="en-US" sz="1300" dirty="0">
                <a:solidFill>
                  <a:schemeClr val="dk1"/>
                </a:solidFill>
              </a:rPr>
              <a:t> </a:t>
            </a:r>
            <a:r>
              <a:rPr lang="en-US" sz="1300" dirty="0" err="1">
                <a:solidFill>
                  <a:schemeClr val="dk1"/>
                </a:solidFill>
              </a:rPr>
              <a:t>tertinggi</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nn-NO" sz="1300" dirty="0">
                <a:solidFill>
                  <a:schemeClr val="dk1"/>
                </a:solidFill>
              </a:rPr>
              <a:t>Kelompok dewasa muda adalah kelompok umur dengan total transaksi tertinggi.</a:t>
            </a:r>
          </a:p>
        </p:txBody>
      </p:sp>
      <p:sp>
        <p:nvSpPr>
          <p:cNvPr id="6" name="Google Shape;115;p27">
            <a:extLst>
              <a:ext uri="{FF2B5EF4-FFF2-40B4-BE49-F238E27FC236}">
                <a16:creationId xmlns:a16="http://schemas.microsoft.com/office/drawing/2014/main" id="{5059A8B2-1831-4E13-A6A1-E5A0732333FC}"/>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3353932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b="1" dirty="0"/>
              <a:t>Fact 1: Sebagian besar conversion rate </a:t>
            </a:r>
            <a:r>
              <a:rPr lang="en-US" b="1" dirty="0" err="1"/>
              <a:t>mendekati</a:t>
            </a:r>
            <a:r>
              <a:rPr lang="en-US" b="1" dirty="0"/>
              <a:t> </a:t>
            </a:r>
            <a:r>
              <a:rPr lang="en-US" b="1" dirty="0" err="1"/>
              <a:t>nol</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Efektivitas</a:t>
            </a:r>
            <a:r>
              <a:rPr lang="en-US" sz="1200" dirty="0">
                <a:solidFill>
                  <a:schemeClr val="dk1"/>
                </a:solidFill>
              </a:rPr>
              <a:t> </a:t>
            </a:r>
            <a:r>
              <a:rPr lang="en-US" sz="1200" dirty="0" err="1">
                <a:solidFill>
                  <a:schemeClr val="dk1"/>
                </a:solidFill>
              </a:rPr>
              <a:t>kampanye</a:t>
            </a:r>
            <a:r>
              <a:rPr lang="en-US" sz="1200" dirty="0">
                <a:solidFill>
                  <a:schemeClr val="dk1"/>
                </a:solidFill>
              </a:rPr>
              <a:t> </a:t>
            </a:r>
            <a:r>
              <a:rPr lang="en-US" sz="1200" dirty="0" err="1">
                <a:solidFill>
                  <a:schemeClr val="dk1"/>
                </a:solidFill>
              </a:rPr>
              <a:t>pemasaran</a:t>
            </a:r>
            <a:r>
              <a:rPr lang="en-US" sz="1200" dirty="0">
                <a:solidFill>
                  <a:schemeClr val="dk1"/>
                </a:solidFill>
              </a:rPr>
              <a:t> yang kurang, </a:t>
            </a:r>
            <a:r>
              <a:rPr lang="en-US" sz="1200" dirty="0" err="1">
                <a:solidFill>
                  <a:schemeClr val="dk1"/>
                </a:solidFill>
              </a:rPr>
              <a:t>mengingat</a:t>
            </a:r>
            <a:r>
              <a:rPr lang="en-US" sz="1200" dirty="0">
                <a:solidFill>
                  <a:schemeClr val="dk1"/>
                </a:solidFill>
              </a:rPr>
              <a:t> </a:t>
            </a:r>
            <a:r>
              <a:rPr lang="en-US" sz="1200" dirty="0" err="1">
                <a:solidFill>
                  <a:schemeClr val="dk1"/>
                </a:solidFill>
              </a:rPr>
              <a:t>sebagian</a:t>
            </a:r>
            <a:r>
              <a:rPr lang="en-US" sz="1200" dirty="0">
                <a:solidFill>
                  <a:schemeClr val="dk1"/>
                </a:solidFill>
              </a:rPr>
              <a:t> besar Conversion Rate </a:t>
            </a:r>
            <a:r>
              <a:rPr lang="en-US" sz="1200" dirty="0" err="1">
                <a:solidFill>
                  <a:schemeClr val="dk1"/>
                </a:solidFill>
              </a:rPr>
              <a:t>mendekati</a:t>
            </a:r>
            <a:r>
              <a:rPr lang="en-US" sz="1200" dirty="0">
                <a:solidFill>
                  <a:schemeClr val="dk1"/>
                </a:solidFill>
              </a:rPr>
              <a:t> 0, </a:t>
            </a:r>
            <a:r>
              <a:rPr lang="en-US" sz="1200" dirty="0" err="1">
                <a:solidFill>
                  <a:schemeClr val="dk1"/>
                </a:solidFill>
              </a:rPr>
              <a:t>kampanye</a:t>
            </a:r>
            <a:r>
              <a:rPr lang="en-US" sz="1200" dirty="0">
                <a:solidFill>
                  <a:schemeClr val="dk1"/>
                </a:solidFill>
              </a:rPr>
              <a:t> </a:t>
            </a:r>
            <a:r>
              <a:rPr lang="en-US" sz="1200" dirty="0" err="1">
                <a:solidFill>
                  <a:schemeClr val="dk1"/>
                </a:solidFill>
              </a:rPr>
              <a:t>pemasaran</a:t>
            </a:r>
            <a:r>
              <a:rPr lang="en-US" sz="1200" dirty="0">
                <a:solidFill>
                  <a:schemeClr val="dk1"/>
                </a:solidFill>
              </a:rPr>
              <a:t> </a:t>
            </a:r>
            <a:r>
              <a:rPr lang="en-US" sz="1200" dirty="0" err="1">
                <a:solidFill>
                  <a:schemeClr val="dk1"/>
                </a:solidFill>
              </a:rPr>
              <a:t>saat</a:t>
            </a:r>
            <a:r>
              <a:rPr lang="en-US" sz="1200" dirty="0">
                <a:solidFill>
                  <a:schemeClr val="dk1"/>
                </a:solidFill>
              </a:rPr>
              <a:t> ini kurang </a:t>
            </a:r>
            <a:r>
              <a:rPr lang="en-US" sz="1200" dirty="0" err="1">
                <a:solidFill>
                  <a:schemeClr val="dk1"/>
                </a:solidFill>
              </a:rPr>
              <a:t>efektif</a:t>
            </a:r>
            <a:r>
              <a:rPr lang="en-US" sz="1200" dirty="0">
                <a:solidFill>
                  <a:schemeClr val="dk1"/>
                </a:solidFill>
              </a:rPr>
              <a:t> dalam </a:t>
            </a:r>
            <a:r>
              <a:rPr lang="en-US" sz="1200" dirty="0" err="1">
                <a:solidFill>
                  <a:schemeClr val="dk1"/>
                </a:solidFill>
              </a:rPr>
              <a:t>mendorong</a:t>
            </a:r>
            <a:r>
              <a:rPr lang="en-US" sz="1200" dirty="0">
                <a:solidFill>
                  <a:schemeClr val="dk1"/>
                </a:solidFill>
              </a:rPr>
              <a:t> </a:t>
            </a:r>
            <a:r>
              <a:rPr lang="en-US" sz="1200" dirty="0" err="1">
                <a:solidFill>
                  <a:schemeClr val="dk1"/>
                </a:solidFill>
              </a:rPr>
              <a:t>pengunjung</a:t>
            </a:r>
            <a:r>
              <a:rPr lang="en-US" sz="1200" dirty="0">
                <a:solidFill>
                  <a:schemeClr val="dk1"/>
                </a:solidFill>
              </a:rPr>
              <a:t> untuk </a:t>
            </a:r>
            <a:r>
              <a:rPr lang="en-US" sz="1200" dirty="0" err="1">
                <a:solidFill>
                  <a:schemeClr val="dk1"/>
                </a:solidFill>
              </a:rPr>
              <a:t>berkonversi</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Segmentasi</a:t>
            </a:r>
            <a:r>
              <a:rPr lang="en-US" sz="1200" dirty="0">
                <a:solidFill>
                  <a:schemeClr val="dk1"/>
                </a:solidFill>
              </a:rPr>
              <a:t> </a:t>
            </a:r>
            <a:r>
              <a:rPr lang="en-US" sz="1200" dirty="0" err="1">
                <a:solidFill>
                  <a:schemeClr val="dk1"/>
                </a:solidFill>
              </a:rPr>
              <a:t>pengunjung</a:t>
            </a:r>
            <a:r>
              <a:rPr lang="en-US" sz="1200" dirty="0">
                <a:solidFill>
                  <a:schemeClr val="dk1"/>
                </a:solidFill>
              </a:rPr>
              <a:t>, </a:t>
            </a:r>
            <a:r>
              <a:rPr lang="en-US" sz="1200" dirty="0" err="1">
                <a:solidFill>
                  <a:schemeClr val="dk1"/>
                </a:solidFill>
              </a:rPr>
              <a:t>mengingat</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sebagian</a:t>
            </a:r>
            <a:r>
              <a:rPr lang="en-US" sz="1200" dirty="0">
                <a:solidFill>
                  <a:schemeClr val="dk1"/>
                </a:solidFill>
              </a:rPr>
              <a:t> </a:t>
            </a:r>
            <a:r>
              <a:rPr lang="en-US" sz="1200" dirty="0" err="1">
                <a:solidFill>
                  <a:schemeClr val="dk1"/>
                </a:solidFill>
              </a:rPr>
              <a:t>kecil</a:t>
            </a:r>
            <a:r>
              <a:rPr lang="en-US" sz="1200" dirty="0">
                <a:solidFill>
                  <a:schemeClr val="dk1"/>
                </a:solidFill>
              </a:rPr>
              <a:t> </a:t>
            </a:r>
            <a:r>
              <a:rPr lang="en-US" sz="1200" dirty="0" err="1">
                <a:solidFill>
                  <a:schemeClr val="dk1"/>
                </a:solidFill>
              </a:rPr>
              <a:t>pengunjung</a:t>
            </a:r>
            <a:r>
              <a:rPr lang="en-US" sz="1200" dirty="0">
                <a:solidFill>
                  <a:schemeClr val="dk1"/>
                </a:solidFill>
              </a:rPr>
              <a:t> </a:t>
            </a:r>
            <a:r>
              <a:rPr lang="en-US" sz="1200" dirty="0" err="1">
                <a:solidFill>
                  <a:schemeClr val="dk1"/>
                </a:solidFill>
              </a:rPr>
              <a:t>dengan</a:t>
            </a:r>
            <a:r>
              <a:rPr lang="en-US" sz="1200" dirty="0">
                <a:solidFill>
                  <a:schemeClr val="dk1"/>
                </a:solidFill>
              </a:rPr>
              <a:t> Conversion Rate yang </a:t>
            </a:r>
            <a:r>
              <a:rPr lang="en-US" sz="1200" dirty="0" err="1">
                <a:solidFill>
                  <a:schemeClr val="dk1"/>
                </a:solidFill>
              </a:rPr>
              <a:t>tinggi</a:t>
            </a:r>
            <a:r>
              <a:rPr lang="en-US" sz="1200" dirty="0">
                <a:solidFill>
                  <a:schemeClr val="dk1"/>
                </a:solidFill>
              </a:rPr>
              <a:t>, ini </a:t>
            </a:r>
            <a:r>
              <a:rPr lang="en-US" sz="1200" dirty="0" err="1">
                <a:solidFill>
                  <a:schemeClr val="dk1"/>
                </a:solidFill>
              </a:rPr>
              <a:t>menunjukkan</a:t>
            </a:r>
            <a:r>
              <a:rPr lang="en-US" sz="1200" dirty="0">
                <a:solidFill>
                  <a:schemeClr val="dk1"/>
                </a:solidFill>
              </a:rPr>
              <a:t> </a:t>
            </a:r>
            <a:r>
              <a:rPr lang="en-US" sz="1200" dirty="0" err="1">
                <a:solidFill>
                  <a:schemeClr val="dk1"/>
                </a:solidFill>
              </a:rPr>
              <a:t>adanya</a:t>
            </a:r>
            <a:r>
              <a:rPr lang="en-US" sz="1200" dirty="0">
                <a:solidFill>
                  <a:schemeClr val="dk1"/>
                </a:solidFill>
              </a:rPr>
              <a:t> </a:t>
            </a:r>
            <a:r>
              <a:rPr lang="en-US" sz="1200" dirty="0" err="1">
                <a:solidFill>
                  <a:schemeClr val="dk1"/>
                </a:solidFill>
              </a:rPr>
              <a:t>segmen</a:t>
            </a:r>
            <a:r>
              <a:rPr lang="en-US" sz="1200" dirty="0">
                <a:solidFill>
                  <a:schemeClr val="dk1"/>
                </a:solidFill>
              </a:rPr>
              <a:t> </a:t>
            </a:r>
            <a:r>
              <a:rPr lang="en-US" sz="1200" dirty="0" err="1">
                <a:solidFill>
                  <a:schemeClr val="dk1"/>
                </a:solidFill>
              </a:rPr>
              <a:t>pengunjung</a:t>
            </a:r>
            <a:r>
              <a:rPr lang="en-US" sz="1200" dirty="0">
                <a:solidFill>
                  <a:schemeClr val="dk1"/>
                </a:solidFill>
              </a:rPr>
              <a:t> yang </a:t>
            </a:r>
            <a:r>
              <a:rPr lang="en-US" sz="1200" dirty="0" err="1">
                <a:solidFill>
                  <a:schemeClr val="dk1"/>
                </a:solidFill>
              </a:rPr>
              <a:t>merespon</a:t>
            </a:r>
            <a:r>
              <a:rPr lang="en-US" sz="1200" dirty="0">
                <a:solidFill>
                  <a:schemeClr val="dk1"/>
                </a:solidFill>
              </a:rPr>
              <a:t> </a:t>
            </a:r>
            <a:r>
              <a:rPr lang="en-US" sz="1200" dirty="0" err="1">
                <a:solidFill>
                  <a:schemeClr val="dk1"/>
                </a:solidFill>
              </a:rPr>
              <a:t>dengan</a:t>
            </a:r>
            <a:r>
              <a:rPr lang="en-US" sz="1200" dirty="0">
                <a:solidFill>
                  <a:schemeClr val="dk1"/>
                </a:solidFill>
              </a:rPr>
              <a:t> baik. Perusahaan bisa </a:t>
            </a:r>
            <a:r>
              <a:rPr lang="en-US" sz="1200" dirty="0" err="1">
                <a:solidFill>
                  <a:schemeClr val="dk1"/>
                </a:solidFill>
              </a:rPr>
              <a:t>fokus</a:t>
            </a:r>
            <a:r>
              <a:rPr lang="en-US" sz="1200" dirty="0">
                <a:solidFill>
                  <a:schemeClr val="dk1"/>
                </a:solidFill>
              </a:rPr>
              <a:t> untuk </a:t>
            </a:r>
            <a:r>
              <a:rPr lang="en-US" sz="1200" dirty="0" err="1">
                <a:solidFill>
                  <a:schemeClr val="dk1"/>
                </a:solidFill>
              </a:rPr>
              <a:t>mengidentifikasi</a:t>
            </a:r>
            <a:r>
              <a:rPr lang="en-US" sz="1200" dirty="0">
                <a:solidFill>
                  <a:schemeClr val="dk1"/>
                </a:solidFill>
              </a:rPr>
              <a:t> </a:t>
            </a:r>
            <a:r>
              <a:rPr lang="en-US" sz="1200" dirty="0" err="1">
                <a:solidFill>
                  <a:schemeClr val="dk1"/>
                </a:solidFill>
              </a:rPr>
              <a:t>karakteristik</a:t>
            </a:r>
            <a:r>
              <a:rPr lang="en-US" sz="1200" dirty="0">
                <a:solidFill>
                  <a:schemeClr val="dk1"/>
                </a:solidFill>
              </a:rPr>
              <a:t> </a:t>
            </a:r>
            <a:r>
              <a:rPr lang="en-US" sz="1200" dirty="0" err="1">
                <a:solidFill>
                  <a:schemeClr val="dk1"/>
                </a:solidFill>
              </a:rPr>
              <a:t>segmen</a:t>
            </a:r>
            <a:r>
              <a:rPr lang="en-US" sz="1200" dirty="0">
                <a:solidFill>
                  <a:schemeClr val="dk1"/>
                </a:solidFill>
              </a:rPr>
              <a:t> ini dan </a:t>
            </a:r>
            <a:r>
              <a:rPr lang="en-US" sz="1200" dirty="0" err="1">
                <a:solidFill>
                  <a:schemeClr val="dk1"/>
                </a:solidFill>
              </a:rPr>
              <a:t>menyesuaikan</a:t>
            </a:r>
            <a:r>
              <a:rPr lang="en-US" sz="1200" dirty="0">
                <a:solidFill>
                  <a:schemeClr val="dk1"/>
                </a:solidFill>
              </a:rPr>
              <a:t> </a:t>
            </a:r>
            <a:r>
              <a:rPr lang="en-US" sz="1200" dirty="0" err="1">
                <a:solidFill>
                  <a:schemeClr val="dk1"/>
                </a:solidFill>
              </a:rPr>
              <a:t>strategi</a:t>
            </a:r>
            <a:r>
              <a:rPr lang="en-US" sz="1200" dirty="0">
                <a:solidFill>
                  <a:schemeClr val="dk1"/>
                </a:solidFill>
              </a:rPr>
              <a:t> </a:t>
            </a:r>
            <a:r>
              <a:rPr lang="en-US" sz="1200" dirty="0" err="1">
                <a:solidFill>
                  <a:schemeClr val="dk1"/>
                </a:solidFill>
              </a:rPr>
              <a:t>pemasaran</a:t>
            </a:r>
            <a:r>
              <a:rPr lang="en-US" sz="1200" dirty="0">
                <a:solidFill>
                  <a:schemeClr val="dk1"/>
                </a:solidFill>
              </a:rPr>
              <a:t> untuk </a:t>
            </a:r>
            <a:r>
              <a:rPr lang="en-US" sz="1200" dirty="0" err="1">
                <a:solidFill>
                  <a:schemeClr val="dk1"/>
                </a:solidFill>
              </a:rPr>
              <a:t>menarik</a:t>
            </a:r>
            <a:r>
              <a:rPr lang="en-US" sz="1200" dirty="0">
                <a:solidFill>
                  <a:schemeClr val="dk1"/>
                </a:solidFill>
              </a:rPr>
              <a:t> lebih </a:t>
            </a:r>
            <a:r>
              <a:rPr lang="en-US" sz="1200" dirty="0" err="1">
                <a:solidFill>
                  <a:schemeClr val="dk1"/>
                </a:solidFill>
              </a:rPr>
              <a:t>banyak</a:t>
            </a:r>
            <a:r>
              <a:rPr lang="en-US" sz="1200" dirty="0">
                <a:solidFill>
                  <a:schemeClr val="dk1"/>
                </a:solidFill>
              </a:rPr>
              <a:t> </a:t>
            </a:r>
            <a:r>
              <a:rPr lang="en-US" sz="1200" dirty="0" err="1">
                <a:solidFill>
                  <a:schemeClr val="dk1"/>
                </a:solidFill>
              </a:rPr>
              <a:t>pengunjung</a:t>
            </a:r>
            <a:r>
              <a:rPr lang="en-US" sz="1200" dirty="0">
                <a:solidFill>
                  <a:schemeClr val="dk1"/>
                </a:solidFill>
              </a:rPr>
              <a:t> </a:t>
            </a:r>
            <a:r>
              <a:rPr lang="en-US" sz="1200" dirty="0" err="1">
                <a:solidFill>
                  <a:schemeClr val="dk1"/>
                </a:solidFill>
              </a:rPr>
              <a:t>seperti</a:t>
            </a:r>
            <a:r>
              <a:rPr lang="en-US" sz="1200" dirty="0">
                <a:solidFill>
                  <a:schemeClr val="dk1"/>
                </a:solidFill>
              </a:rPr>
              <a:t> </a:t>
            </a:r>
            <a:r>
              <a:rPr lang="en-US" sz="1200" dirty="0" err="1">
                <a:solidFill>
                  <a:schemeClr val="dk1"/>
                </a:solidFill>
              </a:rPr>
              <a:t>mereka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Perlu</a:t>
            </a:r>
            <a:r>
              <a:rPr lang="en-US" sz="1200" dirty="0">
                <a:solidFill>
                  <a:schemeClr val="dk1"/>
                </a:solidFill>
              </a:rPr>
              <a:t> </a:t>
            </a:r>
            <a:r>
              <a:rPr lang="en-US" sz="1200" dirty="0" err="1">
                <a:solidFill>
                  <a:schemeClr val="dk1"/>
                </a:solidFill>
              </a:rPr>
              <a:t>meningkatkan</a:t>
            </a:r>
            <a:r>
              <a:rPr lang="en-US" sz="1200" dirty="0">
                <a:solidFill>
                  <a:schemeClr val="dk1"/>
                </a:solidFill>
              </a:rPr>
              <a:t> engagement, </a:t>
            </a:r>
            <a:r>
              <a:rPr lang="en-US" sz="1200" dirty="0" err="1">
                <a:solidFill>
                  <a:schemeClr val="dk1"/>
                </a:solidFill>
              </a:rPr>
              <a:t>dengan</a:t>
            </a:r>
            <a:r>
              <a:rPr lang="en-US" sz="1200" dirty="0">
                <a:solidFill>
                  <a:schemeClr val="dk1"/>
                </a:solidFill>
              </a:rPr>
              <a:t> </a:t>
            </a:r>
            <a:r>
              <a:rPr lang="en-US" sz="1200" dirty="0" err="1">
                <a:solidFill>
                  <a:schemeClr val="dk1"/>
                </a:solidFill>
              </a:rPr>
              <a:t>banyaknya</a:t>
            </a:r>
            <a:r>
              <a:rPr lang="en-US" sz="1200" dirty="0">
                <a:solidFill>
                  <a:schemeClr val="dk1"/>
                </a:solidFill>
              </a:rPr>
              <a:t> </a:t>
            </a:r>
            <a:r>
              <a:rPr lang="en-US" sz="1200" dirty="0" err="1">
                <a:solidFill>
                  <a:schemeClr val="dk1"/>
                </a:solidFill>
              </a:rPr>
              <a:t>pengunjung</a:t>
            </a:r>
            <a:r>
              <a:rPr lang="en-US" sz="1200" dirty="0">
                <a:solidFill>
                  <a:schemeClr val="dk1"/>
                </a:solidFill>
              </a:rPr>
              <a:t> yang </a:t>
            </a:r>
            <a:r>
              <a:rPr lang="en-US" sz="1200" dirty="0" err="1">
                <a:solidFill>
                  <a:schemeClr val="dk1"/>
                </a:solidFill>
              </a:rPr>
              <a:t>memiliki</a:t>
            </a:r>
            <a:r>
              <a:rPr lang="en-US" sz="1200" dirty="0">
                <a:solidFill>
                  <a:schemeClr val="dk1"/>
                </a:solidFill>
              </a:rPr>
              <a:t> Conversion Rate </a:t>
            </a:r>
            <a:r>
              <a:rPr lang="en-US" sz="1200" dirty="0" err="1">
                <a:solidFill>
                  <a:schemeClr val="dk1"/>
                </a:solidFill>
              </a:rPr>
              <a:t>sangat</a:t>
            </a:r>
            <a:r>
              <a:rPr lang="en-US" sz="1200" dirty="0">
                <a:solidFill>
                  <a:schemeClr val="dk1"/>
                </a:solidFill>
              </a:rPr>
              <a:t> </a:t>
            </a:r>
            <a:r>
              <a:rPr lang="en-US" sz="1200" dirty="0" err="1">
                <a:solidFill>
                  <a:schemeClr val="dk1"/>
                </a:solidFill>
              </a:rPr>
              <a:t>rendah</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perlu</a:t>
            </a:r>
            <a:r>
              <a:rPr lang="en-US" sz="1200" dirty="0">
                <a:solidFill>
                  <a:schemeClr val="dk1"/>
                </a:solidFill>
              </a:rPr>
              <a:t> </a:t>
            </a:r>
            <a:r>
              <a:rPr lang="en-US" sz="1200" dirty="0" err="1">
                <a:solidFill>
                  <a:schemeClr val="dk1"/>
                </a:solidFill>
              </a:rPr>
              <a:t>mencari</a:t>
            </a:r>
            <a:r>
              <a:rPr lang="en-US" sz="1200" dirty="0">
                <a:solidFill>
                  <a:schemeClr val="dk1"/>
                </a:solidFill>
              </a:rPr>
              <a:t> </a:t>
            </a:r>
            <a:r>
              <a:rPr lang="en-US" sz="1200" dirty="0" err="1">
                <a:solidFill>
                  <a:schemeClr val="dk1"/>
                </a:solidFill>
              </a:rPr>
              <a:t>cara</a:t>
            </a:r>
            <a:r>
              <a:rPr lang="en-US" sz="1200" dirty="0">
                <a:solidFill>
                  <a:schemeClr val="dk1"/>
                </a:solidFill>
              </a:rPr>
              <a:t> untuk </a:t>
            </a:r>
            <a:r>
              <a:rPr lang="en-US" sz="1200" dirty="0" err="1">
                <a:solidFill>
                  <a:schemeClr val="dk1"/>
                </a:solidFill>
              </a:rPr>
              <a:t>meningkatkan</a:t>
            </a:r>
            <a:r>
              <a:rPr lang="en-US" sz="1200" dirty="0">
                <a:solidFill>
                  <a:schemeClr val="dk1"/>
                </a:solidFill>
              </a:rPr>
              <a:t> engagement di website.</a:t>
            </a:r>
          </a:p>
        </p:txBody>
      </p:sp>
      <p:pic>
        <p:nvPicPr>
          <p:cNvPr id="17" name="Picture 16">
            <a:extLst>
              <a:ext uri="{FF2B5EF4-FFF2-40B4-BE49-F238E27FC236}">
                <a16:creationId xmlns:a16="http://schemas.microsoft.com/office/drawing/2014/main" id="{9D34B180-98D8-489B-88B4-761C84641241}"/>
              </a:ext>
            </a:extLst>
          </p:cNvPr>
          <p:cNvPicPr>
            <a:picLocks noChangeAspect="1"/>
          </p:cNvPicPr>
          <p:nvPr/>
        </p:nvPicPr>
        <p:blipFill>
          <a:blip r:embed="rId3"/>
          <a:stretch>
            <a:fillRect/>
          </a:stretch>
        </p:blipFill>
        <p:spPr>
          <a:xfrm>
            <a:off x="3279130" y="693281"/>
            <a:ext cx="2598439" cy="2018957"/>
          </a:xfrm>
          <a:prstGeom prst="rect">
            <a:avLst/>
          </a:prstGeom>
          <a:noFill/>
          <a:ln w="19050">
            <a:solidFill>
              <a:srgbClr val="019FAB"/>
            </a:solidFill>
          </a:ln>
        </p:spPr>
      </p:pic>
    </p:spTree>
    <p:extLst>
      <p:ext uri="{BB962C8B-B14F-4D97-AF65-F5344CB8AC3E}">
        <p14:creationId xmlns:p14="http://schemas.microsoft.com/office/powerpoint/2010/main" val="4180337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b="1" dirty="0"/>
              <a:t>Fact 2: </a:t>
            </a:r>
            <a:r>
              <a:rPr lang="en-US" b="1" dirty="0" err="1"/>
              <a:t>Mayoritas</a:t>
            </a:r>
            <a:r>
              <a:rPr lang="en-US" b="1" dirty="0"/>
              <a:t> </a:t>
            </a:r>
            <a:r>
              <a:rPr lang="en-US" b="1" dirty="0" err="1"/>
              <a:t>pelanggan</a:t>
            </a:r>
            <a:r>
              <a:rPr lang="en-US" b="1" dirty="0"/>
              <a:t> di </a:t>
            </a:r>
            <a:r>
              <a:rPr lang="en-US" b="1" dirty="0" err="1"/>
              <a:t>rentang</a:t>
            </a:r>
            <a:r>
              <a:rPr lang="en-US" b="1" dirty="0"/>
              <a:t> </a:t>
            </a:r>
            <a:r>
              <a:rPr lang="en-US" b="1" dirty="0" err="1"/>
              <a:t>usia</a:t>
            </a:r>
            <a:r>
              <a:rPr lang="en-US" b="1" dirty="0"/>
              <a:t> 40-60 tahun</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a:solidFill>
                  <a:schemeClr val="dk1"/>
                </a:solidFill>
              </a:rPr>
              <a:t>Dari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304800" indent="-171450">
              <a:lnSpc>
                <a:spcPct val="100000"/>
              </a:lnSpc>
              <a:buClr>
                <a:schemeClr val="dk1"/>
              </a:buClr>
              <a:buSzPts val="1500"/>
            </a:pPr>
            <a:r>
              <a:rPr lang="en-US" sz="1200" dirty="0">
                <a:solidFill>
                  <a:schemeClr val="dk1"/>
                </a:solidFill>
              </a:rPr>
              <a:t>Target pasar </a:t>
            </a:r>
            <a:r>
              <a:rPr lang="en-US" sz="1200" dirty="0" err="1">
                <a:solidFill>
                  <a:schemeClr val="dk1"/>
                </a:solidFill>
              </a:rPr>
              <a:t>utama</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mayoritas</a:t>
            </a:r>
            <a:r>
              <a:rPr lang="en-US" sz="1200" dirty="0">
                <a:solidFill>
                  <a:schemeClr val="dk1"/>
                </a:solidFill>
              </a:rPr>
              <a:t> </a:t>
            </a:r>
            <a:r>
              <a:rPr lang="en-US" sz="1200" dirty="0" err="1">
                <a:solidFill>
                  <a:schemeClr val="dk1"/>
                </a:solidFill>
              </a:rPr>
              <a:t>pelanggan</a:t>
            </a:r>
            <a:r>
              <a:rPr lang="en-US" sz="1200" dirty="0">
                <a:solidFill>
                  <a:schemeClr val="dk1"/>
                </a:solidFill>
              </a:rPr>
              <a:t> </a:t>
            </a:r>
            <a:r>
              <a:rPr lang="en-US" sz="1200" dirty="0" err="1">
                <a:solidFill>
                  <a:schemeClr val="dk1"/>
                </a:solidFill>
              </a:rPr>
              <a:t>berada</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usia</a:t>
            </a:r>
            <a:r>
              <a:rPr lang="en-US" sz="1200" dirty="0">
                <a:solidFill>
                  <a:schemeClr val="dk1"/>
                </a:solidFill>
              </a:rPr>
              <a:t> 40-60 tahun, </a:t>
            </a:r>
            <a:r>
              <a:rPr lang="en-US" sz="1200" dirty="0" err="1">
                <a:solidFill>
                  <a:schemeClr val="dk1"/>
                </a:solidFill>
              </a:rPr>
              <a:t>perusahaan</a:t>
            </a:r>
            <a:r>
              <a:rPr lang="en-US" sz="1200" dirty="0">
                <a:solidFill>
                  <a:schemeClr val="dk1"/>
                </a:solidFill>
              </a:rPr>
              <a:t> dapat </a:t>
            </a:r>
            <a:r>
              <a:rPr lang="en-US" sz="1200" dirty="0" err="1">
                <a:solidFill>
                  <a:schemeClr val="dk1"/>
                </a:solidFill>
              </a:rPr>
              <a:t>menyimpulkan</a:t>
            </a:r>
            <a:r>
              <a:rPr lang="en-US" sz="1200" dirty="0">
                <a:solidFill>
                  <a:schemeClr val="dk1"/>
                </a:solidFill>
              </a:rPr>
              <a:t> </a:t>
            </a:r>
            <a:r>
              <a:rPr lang="en-US" sz="1200" dirty="0" err="1">
                <a:solidFill>
                  <a:schemeClr val="dk1"/>
                </a:solidFill>
              </a:rPr>
              <a:t>bahwa</a:t>
            </a:r>
            <a:r>
              <a:rPr lang="en-US" sz="1200" dirty="0">
                <a:solidFill>
                  <a:schemeClr val="dk1"/>
                </a:solidFill>
              </a:rPr>
              <a:t> target pasar </a:t>
            </a:r>
            <a:r>
              <a:rPr lang="en-US" sz="1200" dirty="0" err="1">
                <a:solidFill>
                  <a:schemeClr val="dk1"/>
                </a:solidFill>
              </a:rPr>
              <a:t>utama</a:t>
            </a:r>
            <a:r>
              <a:rPr lang="en-US" sz="1200" dirty="0">
                <a:solidFill>
                  <a:schemeClr val="dk1"/>
                </a:solidFill>
              </a:rPr>
              <a:t> </a:t>
            </a:r>
            <a:r>
              <a:rPr lang="en-US" sz="1200" dirty="0" err="1">
                <a:solidFill>
                  <a:schemeClr val="dk1"/>
                </a:solidFill>
              </a:rPr>
              <a:t>saat</a:t>
            </a:r>
            <a:r>
              <a:rPr lang="en-US" sz="1200" dirty="0">
                <a:solidFill>
                  <a:schemeClr val="dk1"/>
                </a:solidFill>
              </a:rPr>
              <a:t> ini adalah kelompok </a:t>
            </a:r>
            <a:r>
              <a:rPr lang="en-US" sz="1200" dirty="0" err="1">
                <a:solidFill>
                  <a:schemeClr val="dk1"/>
                </a:solidFill>
              </a:rPr>
              <a:t>usia</a:t>
            </a:r>
            <a:r>
              <a:rPr lang="en-US" sz="1200" dirty="0">
                <a:solidFill>
                  <a:schemeClr val="dk1"/>
                </a:solidFill>
              </a:rPr>
              <a:t> </a:t>
            </a:r>
            <a:r>
              <a:rPr lang="en-US" sz="1200" dirty="0" err="1">
                <a:solidFill>
                  <a:schemeClr val="dk1"/>
                </a:solidFill>
              </a:rPr>
              <a:t>menengah</a:t>
            </a:r>
            <a:r>
              <a:rPr lang="en-US" sz="1200" dirty="0">
                <a:solidFill>
                  <a:schemeClr val="dk1"/>
                </a:solidFill>
              </a:rPr>
              <a:t> </a:t>
            </a:r>
            <a:r>
              <a:rPr lang="en-US" sz="1200" dirty="0" err="1">
                <a:solidFill>
                  <a:schemeClr val="dk1"/>
                </a:solidFill>
              </a:rPr>
              <a:t>hingga</a:t>
            </a:r>
            <a:r>
              <a:rPr lang="en-US" sz="1200" dirty="0">
                <a:solidFill>
                  <a:schemeClr val="dk1"/>
                </a:solidFill>
              </a:rPr>
              <a:t> </a:t>
            </a:r>
            <a:r>
              <a:rPr lang="en-US" sz="1200" dirty="0" err="1">
                <a:solidFill>
                  <a:schemeClr val="dk1"/>
                </a:solidFill>
              </a:rPr>
              <a:t>lanjut</a:t>
            </a:r>
            <a:r>
              <a:rPr lang="en-US" sz="1200" dirty="0">
                <a:solidFill>
                  <a:schemeClr val="dk1"/>
                </a:solidFill>
              </a:rPr>
              <a:t> </a:t>
            </a:r>
            <a:r>
              <a:rPr lang="en-US" sz="1200" dirty="0" err="1">
                <a:solidFill>
                  <a:schemeClr val="dk1"/>
                </a:solidFill>
              </a:rPr>
              <a:t>usia</a:t>
            </a:r>
            <a:r>
              <a:rPr lang="en-US" sz="1200" dirty="0">
                <a:solidFill>
                  <a:schemeClr val="dk1"/>
                </a:solidFill>
              </a:rPr>
              <a:t>. Oleh </a:t>
            </a:r>
            <a:r>
              <a:rPr lang="en-US" sz="1200" dirty="0" err="1">
                <a:solidFill>
                  <a:schemeClr val="dk1"/>
                </a:solidFill>
              </a:rPr>
              <a:t>karena</a:t>
            </a:r>
            <a:r>
              <a:rPr lang="en-US" sz="1200" dirty="0">
                <a:solidFill>
                  <a:schemeClr val="dk1"/>
                </a:solidFill>
              </a:rPr>
              <a:t> itu, </a:t>
            </a:r>
            <a:r>
              <a:rPr lang="en-US" sz="1200" dirty="0" err="1">
                <a:solidFill>
                  <a:schemeClr val="dk1"/>
                </a:solidFill>
              </a:rPr>
              <a:t>strategi</a:t>
            </a:r>
            <a:r>
              <a:rPr lang="en-US" sz="1200" dirty="0">
                <a:solidFill>
                  <a:schemeClr val="dk1"/>
                </a:solidFill>
              </a:rPr>
              <a:t> </a:t>
            </a:r>
            <a:r>
              <a:rPr lang="en-US" sz="1200" dirty="0" err="1">
                <a:solidFill>
                  <a:schemeClr val="dk1"/>
                </a:solidFill>
              </a:rPr>
              <a:t>pemasaran</a:t>
            </a:r>
            <a:r>
              <a:rPr lang="en-US" sz="1200" dirty="0">
                <a:solidFill>
                  <a:schemeClr val="dk1"/>
                </a:solidFill>
              </a:rPr>
              <a:t> dan </a:t>
            </a:r>
            <a:r>
              <a:rPr lang="en-US" sz="1200" dirty="0" err="1">
                <a:solidFill>
                  <a:schemeClr val="dk1"/>
                </a:solidFill>
              </a:rPr>
              <a:t>produk</a:t>
            </a:r>
            <a:r>
              <a:rPr lang="en-US" sz="1200" dirty="0">
                <a:solidFill>
                  <a:schemeClr val="dk1"/>
                </a:solidFill>
              </a:rPr>
              <a:t> yang </a:t>
            </a:r>
            <a:r>
              <a:rPr lang="en-US" sz="1200" dirty="0" err="1">
                <a:solidFill>
                  <a:schemeClr val="dk1"/>
                </a:solidFill>
              </a:rPr>
              <a:t>dikembangkan</a:t>
            </a:r>
            <a:r>
              <a:rPr lang="en-US" sz="1200" dirty="0">
                <a:solidFill>
                  <a:schemeClr val="dk1"/>
                </a:solidFill>
              </a:rPr>
              <a:t> harus </a:t>
            </a:r>
            <a:r>
              <a:rPr lang="en-US" sz="1200" dirty="0" err="1">
                <a:solidFill>
                  <a:schemeClr val="dk1"/>
                </a:solidFill>
              </a:rPr>
              <a:t>relevan</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preferensi</a:t>
            </a:r>
            <a:r>
              <a:rPr lang="en-US" sz="1200" dirty="0">
                <a:solidFill>
                  <a:schemeClr val="dk1"/>
                </a:solidFill>
              </a:rPr>
              <a:t> dan </a:t>
            </a:r>
            <a:r>
              <a:rPr lang="en-US" sz="1200" dirty="0" err="1">
                <a:solidFill>
                  <a:schemeClr val="dk1"/>
                </a:solidFill>
              </a:rPr>
              <a:t>kebutuhan</a:t>
            </a:r>
            <a:r>
              <a:rPr lang="en-US" sz="1200" dirty="0">
                <a:solidFill>
                  <a:schemeClr val="dk1"/>
                </a:solidFill>
              </a:rPr>
              <a:t> </a:t>
            </a:r>
            <a:r>
              <a:rPr lang="en-US" sz="1200" dirty="0" err="1">
                <a:solidFill>
                  <a:schemeClr val="dk1"/>
                </a:solidFill>
              </a:rPr>
              <a:t>mereka</a:t>
            </a:r>
            <a:r>
              <a:rPr lang="en-US" sz="1200" dirty="0">
                <a:solidFill>
                  <a:schemeClr val="dk1"/>
                </a:solidFill>
              </a:rPr>
              <a:t>.</a:t>
            </a:r>
          </a:p>
          <a:p>
            <a:pPr marL="304800" indent="-171450">
              <a:lnSpc>
                <a:spcPct val="100000"/>
              </a:lnSpc>
              <a:buClr>
                <a:schemeClr val="dk1"/>
              </a:buClr>
              <a:buSzPts val="1500"/>
            </a:pPr>
            <a:endParaRPr lang="en-US" sz="1200" dirty="0">
              <a:solidFill>
                <a:schemeClr val="dk1"/>
              </a:solidFill>
            </a:endParaRPr>
          </a:p>
          <a:p>
            <a:pPr marL="304800" indent="-171450">
              <a:lnSpc>
                <a:spcPct val="100000"/>
              </a:lnSpc>
              <a:buClr>
                <a:schemeClr val="dk1"/>
              </a:buClr>
              <a:buSzPts val="1500"/>
            </a:pPr>
            <a:r>
              <a:rPr lang="en-US" sz="1200" dirty="0" err="1">
                <a:solidFill>
                  <a:schemeClr val="dk1"/>
                </a:solidFill>
              </a:rPr>
              <a:t>Peluang</a:t>
            </a:r>
            <a:r>
              <a:rPr lang="en-US" sz="1200" dirty="0">
                <a:solidFill>
                  <a:schemeClr val="dk1"/>
                </a:solidFill>
              </a:rPr>
              <a:t> untuk </a:t>
            </a:r>
            <a:r>
              <a:rPr lang="en-US" sz="1200" dirty="0" err="1">
                <a:solidFill>
                  <a:schemeClr val="dk1"/>
                </a:solidFill>
              </a:rPr>
              <a:t>segmentasi</a:t>
            </a:r>
            <a:r>
              <a:rPr lang="en-US" sz="1200" dirty="0">
                <a:solidFill>
                  <a:schemeClr val="dk1"/>
                </a:solidFill>
              </a:rPr>
              <a:t> pasar, </a:t>
            </a:r>
            <a:r>
              <a:rPr lang="en-US" sz="1200" dirty="0" err="1">
                <a:solidFill>
                  <a:schemeClr val="dk1"/>
                </a:solidFill>
              </a:rPr>
              <a:t>mengingat</a:t>
            </a:r>
            <a:r>
              <a:rPr lang="en-US" sz="1200" dirty="0">
                <a:solidFill>
                  <a:schemeClr val="dk1"/>
                </a:solidFill>
              </a:rPr>
              <a:t> </a:t>
            </a:r>
            <a:r>
              <a:rPr lang="en-US" sz="1200" dirty="0" err="1">
                <a:solidFill>
                  <a:schemeClr val="dk1"/>
                </a:solidFill>
              </a:rPr>
              <a:t>adanya</a:t>
            </a:r>
            <a:r>
              <a:rPr lang="en-US" sz="1200" dirty="0">
                <a:solidFill>
                  <a:schemeClr val="dk1"/>
                </a:solidFill>
              </a:rPr>
              <a:t> </a:t>
            </a:r>
            <a:r>
              <a:rPr lang="en-US" sz="1200" dirty="0" err="1">
                <a:solidFill>
                  <a:schemeClr val="dk1"/>
                </a:solidFill>
              </a:rPr>
              <a:t>variasi</a:t>
            </a:r>
            <a:r>
              <a:rPr lang="en-US" sz="1200" dirty="0">
                <a:solidFill>
                  <a:schemeClr val="dk1"/>
                </a:solidFill>
              </a:rPr>
              <a:t> dalam </a:t>
            </a:r>
            <a:r>
              <a:rPr lang="en-US" sz="1200" dirty="0" err="1">
                <a:solidFill>
                  <a:schemeClr val="dk1"/>
                </a:solidFill>
              </a:rPr>
              <a:t>distribusi</a:t>
            </a:r>
            <a:r>
              <a:rPr lang="en-US" sz="1200" dirty="0">
                <a:solidFill>
                  <a:schemeClr val="dk1"/>
                </a:solidFill>
              </a:rPr>
              <a:t> </a:t>
            </a:r>
            <a:r>
              <a:rPr lang="en-US" sz="1200" dirty="0" err="1">
                <a:solidFill>
                  <a:schemeClr val="dk1"/>
                </a:solidFill>
              </a:rPr>
              <a:t>umur</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peluang</a:t>
            </a:r>
            <a:r>
              <a:rPr lang="en-US" sz="1200" dirty="0">
                <a:solidFill>
                  <a:schemeClr val="dk1"/>
                </a:solidFill>
              </a:rPr>
              <a:t> untuk </a:t>
            </a:r>
            <a:r>
              <a:rPr lang="en-US" sz="1200" dirty="0" err="1">
                <a:solidFill>
                  <a:schemeClr val="dk1"/>
                </a:solidFill>
              </a:rPr>
              <a:t>melakukan</a:t>
            </a:r>
            <a:r>
              <a:rPr lang="en-US" sz="1200" dirty="0">
                <a:solidFill>
                  <a:schemeClr val="dk1"/>
                </a:solidFill>
              </a:rPr>
              <a:t> </a:t>
            </a:r>
            <a:r>
              <a:rPr lang="en-US" sz="1200" dirty="0" err="1">
                <a:solidFill>
                  <a:schemeClr val="dk1"/>
                </a:solidFill>
              </a:rPr>
              <a:t>segmentasi</a:t>
            </a:r>
            <a:r>
              <a:rPr lang="en-US" sz="1200" dirty="0">
                <a:solidFill>
                  <a:schemeClr val="dk1"/>
                </a:solidFill>
              </a:rPr>
              <a:t> pasar lebih </a:t>
            </a:r>
            <a:r>
              <a:rPr lang="en-US" sz="1200" dirty="0" err="1">
                <a:solidFill>
                  <a:schemeClr val="dk1"/>
                </a:solidFill>
              </a:rPr>
              <a:t>lanjut</a:t>
            </a:r>
            <a:r>
              <a:rPr lang="en-US" sz="1200" dirty="0">
                <a:solidFill>
                  <a:schemeClr val="dk1"/>
                </a:solidFill>
              </a:rPr>
              <a:t> </a:t>
            </a:r>
            <a:r>
              <a:rPr lang="en-US" sz="1200" dirty="0" err="1">
                <a:solidFill>
                  <a:schemeClr val="dk1"/>
                </a:solidFill>
              </a:rPr>
              <a:t>berdasarkan</a:t>
            </a:r>
            <a:r>
              <a:rPr lang="en-US" sz="1200" dirty="0">
                <a:solidFill>
                  <a:schemeClr val="dk1"/>
                </a:solidFill>
              </a:rPr>
              <a:t> </a:t>
            </a:r>
            <a:r>
              <a:rPr lang="en-US" sz="1200" dirty="0" err="1">
                <a:solidFill>
                  <a:schemeClr val="dk1"/>
                </a:solidFill>
              </a:rPr>
              <a:t>usia</a:t>
            </a:r>
            <a:r>
              <a:rPr lang="en-US" sz="1200" dirty="0">
                <a:solidFill>
                  <a:schemeClr val="dk1"/>
                </a:solidFill>
              </a:rPr>
              <a:t>. </a:t>
            </a:r>
            <a:r>
              <a:rPr lang="en-US" sz="1200" dirty="0" err="1">
                <a:solidFill>
                  <a:schemeClr val="dk1"/>
                </a:solidFill>
              </a:rPr>
              <a:t>Misalnya</a:t>
            </a:r>
            <a:r>
              <a:rPr lang="en-US" sz="1200" dirty="0">
                <a:solidFill>
                  <a:schemeClr val="dk1"/>
                </a:solidFill>
              </a:rPr>
              <a:t>, </a:t>
            </a:r>
            <a:r>
              <a:rPr lang="en-US" sz="1200" dirty="0" err="1">
                <a:solidFill>
                  <a:schemeClr val="dk1"/>
                </a:solidFill>
              </a:rPr>
              <a:t>perusahaan</a:t>
            </a:r>
            <a:r>
              <a:rPr lang="en-US" sz="1200" dirty="0">
                <a:solidFill>
                  <a:schemeClr val="dk1"/>
                </a:solidFill>
              </a:rPr>
              <a:t> bisa </a:t>
            </a:r>
            <a:r>
              <a:rPr lang="en-US" sz="1200" dirty="0" err="1">
                <a:solidFill>
                  <a:schemeClr val="dk1"/>
                </a:solidFill>
              </a:rPr>
              <a:t>menciptakan</a:t>
            </a:r>
            <a:r>
              <a:rPr lang="en-US" sz="1200" dirty="0">
                <a:solidFill>
                  <a:schemeClr val="dk1"/>
                </a:solidFill>
              </a:rPr>
              <a:t> </a:t>
            </a:r>
            <a:r>
              <a:rPr lang="en-US" sz="1200" dirty="0" err="1">
                <a:solidFill>
                  <a:schemeClr val="dk1"/>
                </a:solidFill>
              </a:rPr>
              <a:t>kampanye</a:t>
            </a:r>
            <a:r>
              <a:rPr lang="en-US" sz="1200" dirty="0">
                <a:solidFill>
                  <a:schemeClr val="dk1"/>
                </a:solidFill>
              </a:rPr>
              <a:t> </a:t>
            </a:r>
            <a:r>
              <a:rPr lang="en-US" sz="1200" dirty="0" err="1">
                <a:solidFill>
                  <a:schemeClr val="dk1"/>
                </a:solidFill>
              </a:rPr>
              <a:t>pemasaran</a:t>
            </a:r>
            <a:r>
              <a:rPr lang="en-US" sz="1200" dirty="0">
                <a:solidFill>
                  <a:schemeClr val="dk1"/>
                </a:solidFill>
              </a:rPr>
              <a:t> yang lebih </a:t>
            </a:r>
            <a:r>
              <a:rPr lang="en-US" sz="1200" dirty="0" err="1">
                <a:solidFill>
                  <a:schemeClr val="dk1"/>
                </a:solidFill>
              </a:rPr>
              <a:t>khusus</a:t>
            </a:r>
            <a:r>
              <a:rPr lang="en-US" sz="1200" dirty="0">
                <a:solidFill>
                  <a:schemeClr val="dk1"/>
                </a:solidFill>
              </a:rPr>
              <a:t> dan </a:t>
            </a:r>
            <a:r>
              <a:rPr lang="en-US" sz="1200" dirty="0" err="1">
                <a:solidFill>
                  <a:schemeClr val="dk1"/>
                </a:solidFill>
              </a:rPr>
              <a:t>relevan</a:t>
            </a:r>
            <a:r>
              <a:rPr lang="en-US" sz="1200" dirty="0">
                <a:solidFill>
                  <a:schemeClr val="dk1"/>
                </a:solidFill>
              </a:rPr>
              <a:t> untuk kelompok </a:t>
            </a:r>
            <a:r>
              <a:rPr lang="en-US" sz="1200" dirty="0" err="1">
                <a:solidFill>
                  <a:schemeClr val="dk1"/>
                </a:solidFill>
              </a:rPr>
              <a:t>usia</a:t>
            </a:r>
            <a:r>
              <a:rPr lang="en-US" sz="1200" dirty="0">
                <a:solidFill>
                  <a:schemeClr val="dk1"/>
                </a:solidFill>
              </a:rPr>
              <a:t> yang lebih </a:t>
            </a:r>
            <a:r>
              <a:rPr lang="en-US" sz="1200" dirty="0" err="1">
                <a:solidFill>
                  <a:schemeClr val="dk1"/>
                </a:solidFill>
              </a:rPr>
              <a:t>muda</a:t>
            </a:r>
            <a:r>
              <a:rPr lang="en-US" sz="1200" dirty="0">
                <a:solidFill>
                  <a:schemeClr val="dk1"/>
                </a:solidFill>
              </a:rPr>
              <a:t> (30-40 tahun) </a:t>
            </a:r>
            <a:r>
              <a:rPr lang="en-US" sz="1200" dirty="0" err="1">
                <a:solidFill>
                  <a:schemeClr val="dk1"/>
                </a:solidFill>
              </a:rPr>
              <a:t>atau</a:t>
            </a:r>
            <a:r>
              <a:rPr lang="en-US" sz="1200" dirty="0">
                <a:solidFill>
                  <a:schemeClr val="dk1"/>
                </a:solidFill>
              </a:rPr>
              <a:t> lebih </a:t>
            </a:r>
            <a:r>
              <a:rPr lang="en-US" sz="1200" dirty="0" err="1">
                <a:solidFill>
                  <a:schemeClr val="dk1"/>
                </a:solidFill>
              </a:rPr>
              <a:t>tua</a:t>
            </a:r>
            <a:r>
              <a:rPr lang="en-US" sz="1200" dirty="0">
                <a:solidFill>
                  <a:schemeClr val="dk1"/>
                </a:solidFill>
              </a:rPr>
              <a:t> (60 tahun ke </a:t>
            </a:r>
            <a:r>
              <a:rPr lang="en-US" sz="1200" dirty="0" err="1">
                <a:solidFill>
                  <a:schemeClr val="dk1"/>
                </a:solidFill>
              </a:rPr>
              <a:t>atas</a:t>
            </a:r>
            <a:r>
              <a:rPr lang="en-US" sz="1200" dirty="0">
                <a:solidFill>
                  <a:schemeClr val="dk1"/>
                </a:solidFill>
              </a:rPr>
              <a:t>).</a:t>
            </a:r>
          </a:p>
          <a:p>
            <a:pPr marL="304800" indent="-171450">
              <a:lnSpc>
                <a:spcPct val="100000"/>
              </a:lnSpc>
              <a:buClr>
                <a:schemeClr val="dk1"/>
              </a:buClr>
              <a:buSzPts val="1500"/>
            </a:pPr>
            <a:endParaRPr lang="en-US" sz="1200" dirty="0">
              <a:solidFill>
                <a:schemeClr val="dk1"/>
              </a:solidFill>
            </a:endParaRPr>
          </a:p>
          <a:p>
            <a:pPr marL="304800" indent="-171450">
              <a:lnSpc>
                <a:spcPct val="100000"/>
              </a:lnSpc>
              <a:buClr>
                <a:schemeClr val="dk1"/>
              </a:buClr>
              <a:buSzPts val="1500"/>
            </a:pPr>
            <a:r>
              <a:rPr lang="en-US" sz="1200" dirty="0" err="1">
                <a:solidFill>
                  <a:schemeClr val="dk1"/>
                </a:solidFill>
              </a:rPr>
              <a:t>Adanya</a:t>
            </a:r>
            <a:r>
              <a:rPr lang="en-US" sz="1200" dirty="0">
                <a:solidFill>
                  <a:schemeClr val="dk1"/>
                </a:solidFill>
              </a:rPr>
              <a:t> outlier di </a:t>
            </a:r>
            <a:r>
              <a:rPr lang="en-US" sz="1200" dirty="0" err="1">
                <a:solidFill>
                  <a:schemeClr val="dk1"/>
                </a:solidFill>
              </a:rPr>
              <a:t>usia</a:t>
            </a:r>
            <a:r>
              <a:rPr lang="en-US" sz="1200" dirty="0">
                <a:solidFill>
                  <a:schemeClr val="dk1"/>
                </a:solidFill>
              </a:rPr>
              <a:t> lebih </a:t>
            </a:r>
            <a:r>
              <a:rPr lang="en-US" sz="1200" dirty="0" err="1">
                <a:solidFill>
                  <a:schemeClr val="dk1"/>
                </a:solidFill>
              </a:rPr>
              <a:t>dari</a:t>
            </a:r>
            <a:r>
              <a:rPr lang="en-US" sz="1200" dirty="0">
                <a:solidFill>
                  <a:schemeClr val="dk1"/>
                </a:solidFill>
              </a:rPr>
              <a:t> 100 tahun,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adanya</a:t>
            </a:r>
            <a:r>
              <a:rPr lang="en-US" sz="1200" dirty="0">
                <a:solidFill>
                  <a:schemeClr val="dk1"/>
                </a:solidFill>
              </a:rPr>
              <a:t> </a:t>
            </a:r>
            <a:r>
              <a:rPr lang="en-US" sz="1200" dirty="0" err="1">
                <a:solidFill>
                  <a:schemeClr val="dk1"/>
                </a:solidFill>
              </a:rPr>
              <a:t>segmen</a:t>
            </a:r>
            <a:r>
              <a:rPr lang="en-US" sz="1200" dirty="0">
                <a:solidFill>
                  <a:schemeClr val="dk1"/>
                </a:solidFill>
              </a:rPr>
              <a:t> </a:t>
            </a:r>
            <a:r>
              <a:rPr lang="en-US" sz="1200" dirty="0" err="1">
                <a:solidFill>
                  <a:schemeClr val="dk1"/>
                </a:solidFill>
              </a:rPr>
              <a:t>pelanggan</a:t>
            </a:r>
            <a:r>
              <a:rPr lang="en-US" sz="1200" dirty="0">
                <a:solidFill>
                  <a:schemeClr val="dk1"/>
                </a:solidFill>
              </a:rPr>
              <a:t> yang </a:t>
            </a:r>
            <a:r>
              <a:rPr lang="en-US" sz="1200" dirty="0" err="1">
                <a:solidFill>
                  <a:schemeClr val="dk1"/>
                </a:solidFill>
              </a:rPr>
              <a:t>sangat</a:t>
            </a:r>
            <a:r>
              <a:rPr lang="en-US" sz="1200" dirty="0">
                <a:solidFill>
                  <a:schemeClr val="dk1"/>
                </a:solidFill>
              </a:rPr>
              <a:t> </a:t>
            </a:r>
            <a:r>
              <a:rPr lang="en-US" sz="1200" dirty="0" err="1">
                <a:solidFill>
                  <a:schemeClr val="dk1"/>
                </a:solidFill>
              </a:rPr>
              <a:t>tua</a:t>
            </a:r>
            <a:r>
              <a:rPr lang="en-US" sz="1200" dirty="0">
                <a:solidFill>
                  <a:schemeClr val="dk1"/>
                </a:solidFill>
              </a:rPr>
              <a:t>.</a:t>
            </a:r>
          </a:p>
        </p:txBody>
      </p:sp>
      <p:pic>
        <p:nvPicPr>
          <p:cNvPr id="3" name="Picture 2">
            <a:extLst>
              <a:ext uri="{FF2B5EF4-FFF2-40B4-BE49-F238E27FC236}">
                <a16:creationId xmlns:a16="http://schemas.microsoft.com/office/drawing/2014/main" id="{5A6301CA-EBAB-4F9A-BE22-29D90073111B}"/>
              </a:ext>
            </a:extLst>
          </p:cNvPr>
          <p:cNvPicPr>
            <a:picLocks noChangeAspect="1"/>
          </p:cNvPicPr>
          <p:nvPr/>
        </p:nvPicPr>
        <p:blipFill>
          <a:blip r:embed="rId3"/>
          <a:stretch>
            <a:fillRect/>
          </a:stretch>
        </p:blipFill>
        <p:spPr>
          <a:xfrm>
            <a:off x="3279902" y="680815"/>
            <a:ext cx="2596896" cy="2043888"/>
          </a:xfrm>
          <a:prstGeom prst="rect">
            <a:avLst/>
          </a:prstGeom>
          <a:ln w="19050">
            <a:solidFill>
              <a:srgbClr val="019FAB"/>
            </a:solidFill>
          </a:ln>
        </p:spPr>
      </p:pic>
    </p:spTree>
    <p:extLst>
      <p:ext uri="{BB962C8B-B14F-4D97-AF65-F5344CB8AC3E}">
        <p14:creationId xmlns:p14="http://schemas.microsoft.com/office/powerpoint/2010/main" val="37450009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TotalTime>
  <Words>2147</Words>
  <Application>Microsoft Office PowerPoint</Application>
  <PresentationFormat>On-screen Show (16:9)</PresentationFormat>
  <Paragraphs>534</Paragraphs>
  <Slides>20</Slides>
  <Notes>20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20</vt:i4>
      </vt:variant>
    </vt:vector>
  </HeadingPairs>
  <TitlesOfParts>
    <vt:vector size="27" baseType="lpstr">
      <vt:lpstr>Arial</vt:lpstr>
      <vt:lpstr>Courier New</vt:lpstr>
      <vt:lpstr>Nunito</vt:lpstr>
      <vt:lpstr>Dosis</vt:lpstr>
      <vt:lpstr>Roboto</vt:lpstr>
      <vt:lpstr>Simple Light</vt:lpstr>
      <vt:lpstr>Simple Light</vt:lpstr>
      <vt:lpstr>Predict Customer Personality to boost marketing campaign by using Machine Learning</vt:lpstr>
      <vt:lpstr>Overview</vt:lpstr>
      <vt:lpstr>Feature Engineering</vt:lpstr>
      <vt:lpstr>Feature Engineering</vt:lpstr>
      <vt:lpstr>Feature Engineering</vt:lpstr>
      <vt:lpstr>Exploration Data Analysis</vt:lpstr>
      <vt:lpstr>Exploration Data Analysis</vt:lpstr>
      <vt:lpstr>Fact 1: Sebagian besar conversion rate mendekati nol</vt:lpstr>
      <vt:lpstr>Fact 2: Mayoritas pelanggan di rentang usia 40-60 tahun</vt:lpstr>
      <vt:lpstr>Fact 3: Dewasa muda adalah kelompok pengeluaran tertinggi</vt:lpstr>
      <vt:lpstr>Fact 3: Dewasa muda adalah kelompok total transaksi tertinggi</vt:lpstr>
      <vt:lpstr>Data Cleaning</vt:lpstr>
      <vt:lpstr>Data Cleaning</vt:lpstr>
      <vt:lpstr>Data Preprocessing</vt:lpstr>
      <vt:lpstr>Data Preprocessing</vt:lpstr>
      <vt:lpstr>Data Preprocessing</vt:lpstr>
      <vt:lpstr>Data Preprocessing</vt:lpstr>
      <vt:lpstr>Data Modeling</vt:lpstr>
      <vt:lpstr>Data Modeling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Customer Personality to boost marketing campaign by using Machine Learning</dc:title>
  <cp:lastModifiedBy>Arieska Restu</cp:lastModifiedBy>
  <cp:revision>39</cp:revision>
  <dcterms:modified xsi:type="dcterms:W3CDTF">2024-09-02T23:05:07Z</dcterms:modified>
</cp:coreProperties>
</file>